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3"/>
  </p:notesMasterIdLst>
  <p:handoutMasterIdLst>
    <p:handoutMasterId r:id="rId144"/>
  </p:handoutMasterIdLst>
  <p:sldIdLst>
    <p:sldId id="325" r:id="rId2"/>
    <p:sldId id="258" r:id="rId3"/>
    <p:sldId id="259" r:id="rId4"/>
    <p:sldId id="260" r:id="rId5"/>
    <p:sldId id="326" r:id="rId6"/>
    <p:sldId id="327" r:id="rId7"/>
    <p:sldId id="328" r:id="rId8"/>
    <p:sldId id="329" r:id="rId9"/>
    <p:sldId id="261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262" r:id="rId18"/>
    <p:sldId id="263" r:id="rId19"/>
    <p:sldId id="337" r:id="rId20"/>
    <p:sldId id="264" r:id="rId21"/>
    <p:sldId id="338" r:id="rId22"/>
    <p:sldId id="339" r:id="rId23"/>
    <p:sldId id="340" r:id="rId24"/>
    <p:sldId id="265" r:id="rId25"/>
    <p:sldId id="266" r:id="rId26"/>
    <p:sldId id="341" r:id="rId27"/>
    <p:sldId id="342" r:id="rId28"/>
    <p:sldId id="343" r:id="rId29"/>
    <p:sldId id="344" r:id="rId30"/>
    <p:sldId id="345" r:id="rId31"/>
    <p:sldId id="267" r:id="rId32"/>
    <p:sldId id="268" r:id="rId33"/>
    <p:sldId id="269" r:id="rId34"/>
    <p:sldId id="270" r:id="rId35"/>
    <p:sldId id="346" r:id="rId36"/>
    <p:sldId id="271" r:id="rId37"/>
    <p:sldId id="272" r:id="rId38"/>
    <p:sldId id="347" r:id="rId39"/>
    <p:sldId id="348" r:id="rId40"/>
    <p:sldId id="273" r:id="rId41"/>
    <p:sldId id="274" r:id="rId42"/>
    <p:sldId id="349" r:id="rId43"/>
    <p:sldId id="350" r:id="rId44"/>
    <p:sldId id="275" r:id="rId45"/>
    <p:sldId id="351" r:id="rId46"/>
    <p:sldId id="352" r:id="rId47"/>
    <p:sldId id="276" r:id="rId48"/>
    <p:sldId id="277" r:id="rId49"/>
    <p:sldId id="353" r:id="rId50"/>
    <p:sldId id="278" r:id="rId51"/>
    <p:sldId id="279" r:id="rId52"/>
    <p:sldId id="280" r:id="rId53"/>
    <p:sldId id="281" r:id="rId54"/>
    <p:sldId id="282" r:id="rId55"/>
    <p:sldId id="354" r:id="rId56"/>
    <p:sldId id="355" r:id="rId57"/>
    <p:sldId id="283" r:id="rId58"/>
    <p:sldId id="356" r:id="rId59"/>
    <p:sldId id="357" r:id="rId60"/>
    <p:sldId id="284" r:id="rId61"/>
    <p:sldId id="285" r:id="rId62"/>
    <p:sldId id="358" r:id="rId63"/>
    <p:sldId id="286" r:id="rId64"/>
    <p:sldId id="359" r:id="rId65"/>
    <p:sldId id="360" r:id="rId66"/>
    <p:sldId id="287" r:id="rId67"/>
    <p:sldId id="288" r:id="rId68"/>
    <p:sldId id="361" r:id="rId69"/>
    <p:sldId id="289" r:id="rId70"/>
    <p:sldId id="290" r:id="rId71"/>
    <p:sldId id="362" r:id="rId72"/>
    <p:sldId id="291" r:id="rId73"/>
    <p:sldId id="363" r:id="rId74"/>
    <p:sldId id="364" r:id="rId75"/>
    <p:sldId id="365" r:id="rId76"/>
    <p:sldId id="292" r:id="rId77"/>
    <p:sldId id="366" r:id="rId78"/>
    <p:sldId id="293" r:id="rId79"/>
    <p:sldId id="294" r:id="rId80"/>
    <p:sldId id="367" r:id="rId81"/>
    <p:sldId id="368" r:id="rId82"/>
    <p:sldId id="369" r:id="rId83"/>
    <p:sldId id="295" r:id="rId84"/>
    <p:sldId id="296" r:id="rId85"/>
    <p:sldId id="297" r:id="rId86"/>
    <p:sldId id="370" r:id="rId87"/>
    <p:sldId id="371" r:id="rId88"/>
    <p:sldId id="372" r:id="rId89"/>
    <p:sldId id="373" r:id="rId90"/>
    <p:sldId id="298" r:id="rId91"/>
    <p:sldId id="299" r:id="rId92"/>
    <p:sldId id="300" r:id="rId93"/>
    <p:sldId id="301" r:id="rId94"/>
    <p:sldId id="302" r:id="rId95"/>
    <p:sldId id="374" r:id="rId96"/>
    <p:sldId id="375" r:id="rId97"/>
    <p:sldId id="303" r:id="rId98"/>
    <p:sldId id="376" r:id="rId99"/>
    <p:sldId id="304" r:id="rId100"/>
    <p:sldId id="377" r:id="rId101"/>
    <p:sldId id="378" r:id="rId102"/>
    <p:sldId id="305" r:id="rId103"/>
    <p:sldId id="306" r:id="rId104"/>
    <p:sldId id="307" r:id="rId105"/>
    <p:sldId id="379" r:id="rId106"/>
    <p:sldId id="380" r:id="rId107"/>
    <p:sldId id="308" r:id="rId108"/>
    <p:sldId id="309" r:id="rId109"/>
    <p:sldId id="381" r:id="rId110"/>
    <p:sldId id="310" r:id="rId111"/>
    <p:sldId id="382" r:id="rId112"/>
    <p:sldId id="311" r:id="rId113"/>
    <p:sldId id="383" r:id="rId114"/>
    <p:sldId id="384" r:id="rId115"/>
    <p:sldId id="385" r:id="rId116"/>
    <p:sldId id="386" r:id="rId117"/>
    <p:sldId id="387" r:id="rId118"/>
    <p:sldId id="388" r:id="rId119"/>
    <p:sldId id="312" r:id="rId120"/>
    <p:sldId id="313" r:id="rId121"/>
    <p:sldId id="314" r:id="rId122"/>
    <p:sldId id="315" r:id="rId123"/>
    <p:sldId id="389" r:id="rId124"/>
    <p:sldId id="316" r:id="rId125"/>
    <p:sldId id="317" r:id="rId126"/>
    <p:sldId id="318" r:id="rId127"/>
    <p:sldId id="319" r:id="rId128"/>
    <p:sldId id="320" r:id="rId129"/>
    <p:sldId id="390" r:id="rId130"/>
    <p:sldId id="391" r:id="rId131"/>
    <p:sldId id="392" r:id="rId132"/>
    <p:sldId id="321" r:id="rId133"/>
    <p:sldId id="322" r:id="rId134"/>
    <p:sldId id="323" r:id="rId135"/>
    <p:sldId id="324" r:id="rId136"/>
    <p:sldId id="398" r:id="rId137"/>
    <p:sldId id="393" r:id="rId138"/>
    <p:sldId id="394" r:id="rId139"/>
    <p:sldId id="395" r:id="rId140"/>
    <p:sldId id="396" r:id="rId141"/>
    <p:sldId id="397" r:id="rId142"/>
  </p:sldIdLst>
  <p:sldSz cx="9144000" cy="6858000" type="screen4x3"/>
  <p:notesSz cx="6858000" cy="9144000"/>
  <p:photoAlbum/>
  <p:custDataLst>
    <p:tags r:id="rId1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691" autoAdjust="0"/>
    <p:restoredTop sz="94660"/>
  </p:normalViewPr>
  <p:slideViewPr>
    <p:cSldViewPr>
      <p:cViewPr varScale="1">
        <p:scale>
          <a:sx n="68" d="100"/>
          <a:sy n="68" d="100"/>
        </p:scale>
        <p:origin x="-119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handoutMaster" Target="handoutMasters/handoutMaster1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notesMaster" Target="notesMasters/notesMaster1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DC588-73A4-40C9-B3F9-4B21FF515BA9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016B5-5C9F-4616-B72D-570A7BB056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849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705BC-8AED-475B-B3A8-2F63D52681A8}" type="datetimeFigureOut">
              <a:rPr lang="en-US" smtClean="0"/>
              <a:pPr/>
              <a:t>9/3/2018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09701-3E3B-4AFF-80EE-532BBD7DB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32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6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2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F55A-CDEA-4770-A8BD-F163FCDDD85B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9400" y="6356350"/>
            <a:ext cx="3352800" cy="365125"/>
          </a:xfrm>
        </p:spPr>
        <p:txBody>
          <a:bodyPr/>
          <a:lstStyle/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0F287-4C4A-463E-AB3C-8861512FAA93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CA147-ACC3-4F3C-BE5F-3BC6F8E1BDD4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78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3234D1-E286-4701-822F-48A8D5C469A3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1600200" y="6356352"/>
            <a:ext cx="594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B9B47-2AC1-41D5-8BD6-8F4D9FA76A93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FAC3-A3D0-4696-BFB7-F6E191EF2323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83704-FA56-448C-9735-CE36FDF8C3F2}" type="datetime1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1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5FF2-5FE9-4A57-A028-145A3FE663BB}" type="datetime1">
              <a:rPr lang="en-US" smtClean="0"/>
              <a:t>9/3/2018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0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7D00-CC92-470F-9661-7EB55F960111}" type="datetime1">
              <a:rPr lang="en-US" smtClean="0"/>
              <a:t>9/3/2018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9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ED0A6-CFD8-4C2E-941A-D10A83CA6F04}" type="datetime1">
              <a:rPr lang="en-US" smtClean="0"/>
              <a:t>9/3/2018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429000" cy="365125"/>
          </a:xfrm>
        </p:spPr>
        <p:txBody>
          <a:bodyPr/>
          <a:lstStyle/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7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9888E-BB86-4845-9A42-A3909D1FD30A}" type="datetime1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8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409B6-EF74-45F3-BE7B-5C314276F3F4}" type="datetime1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6498D-0FE9-4DDE-8E97-1B5BF2A8C50F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© 2016 Pearson Education, Ltd.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FAD72-B1CD-48FB-8862-51FE86B40483}" type="datetime1">
              <a:rPr lang="en-US" smtClean="0"/>
              <a:pPr/>
              <a:t>9/3/2018</a:t>
            </a:fld>
            <a:endParaRPr lang="en-US" dirty="0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© 2016 Pearson Education, Ltd. All rights reserved.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78C0FD6-96F5-477E-84AD-5C3BDD37434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12"/>
          <p:cNvSpPr>
            <a:spLocks noChangeArrowheads="1"/>
          </p:cNvSpPr>
          <p:nvPr userDrawn="1"/>
        </p:nvSpPr>
        <p:spPr bwMode="gray">
          <a:xfrm>
            <a:off x="-1588" y="6370638"/>
            <a:ext cx="9145588" cy="495300"/>
          </a:xfrm>
          <a:prstGeom prst="rect">
            <a:avLst/>
          </a:prstGeom>
          <a:solidFill>
            <a:srgbClr val="3643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2946042" y="6470134"/>
            <a:ext cx="52625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 smtClean="0">
                <a:solidFill>
                  <a:schemeClr val="bg1"/>
                </a:solidFill>
                <a:latin typeface="Verdana" pitchFamily="34" charset="0"/>
              </a:rPr>
              <a:t>Authors: Paul </a:t>
            </a:r>
            <a:r>
              <a:rPr lang="en-US" altLang="en-US" sz="1400" b="1" dirty="0" err="1" smtClean="0">
                <a:solidFill>
                  <a:schemeClr val="bg1"/>
                </a:solidFill>
                <a:latin typeface="Verdana" pitchFamily="34" charset="0"/>
              </a:rPr>
              <a:t>Deitel</a:t>
            </a:r>
            <a:r>
              <a:rPr lang="en-US" altLang="en-US" sz="1400" b="1" dirty="0" smtClean="0">
                <a:solidFill>
                  <a:schemeClr val="bg1"/>
                </a:solidFill>
                <a:latin typeface="Verdana" pitchFamily="34" charset="0"/>
              </a:rPr>
              <a:t> and Harvey </a:t>
            </a:r>
            <a:r>
              <a:rPr lang="en-US" altLang="en-US" sz="1400" b="1" dirty="0" err="1" smtClean="0">
                <a:solidFill>
                  <a:schemeClr val="bg1"/>
                </a:solidFill>
                <a:latin typeface="Verdana" pitchFamily="34" charset="0"/>
              </a:rPr>
              <a:t>Deitel</a:t>
            </a:r>
            <a:endParaRPr lang="en-US" altLang="en-US" sz="14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12" name="Rectangle 9"/>
          <p:cNvSpPr>
            <a:spLocks noChangeArrowheads="1"/>
          </p:cNvSpPr>
          <p:nvPr userDrawn="1"/>
        </p:nvSpPr>
        <p:spPr bwMode="auto">
          <a:xfrm>
            <a:off x="90488" y="6473924"/>
            <a:ext cx="4572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1400" b="1" dirty="0" smtClean="0">
                <a:solidFill>
                  <a:schemeClr val="bg1"/>
                </a:solidFill>
                <a:latin typeface="Verdana" pitchFamily="34" charset="0"/>
              </a:rPr>
              <a:t>C - How to Program, 8e</a:t>
            </a:r>
            <a:endParaRPr lang="en-US" altLang="en-US" sz="1400" b="1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13" name="Rectangle 10"/>
          <p:cNvSpPr>
            <a:spLocks noChangeArrowheads="1"/>
          </p:cNvSpPr>
          <p:nvPr userDrawn="1"/>
        </p:nvSpPr>
        <p:spPr bwMode="auto">
          <a:xfrm rot="16200000">
            <a:off x="6575425" y="3155950"/>
            <a:ext cx="47291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 b="1" dirty="0">
                <a:latin typeface="Verdana" pitchFamily="34" charset="0"/>
              </a:rPr>
              <a:t>Copyright © </a:t>
            </a:r>
            <a:r>
              <a:rPr lang="en-US" altLang="en-US" sz="1000" b="1" dirty="0" smtClean="0">
                <a:latin typeface="Verdana" pitchFamily="34" charset="0"/>
              </a:rPr>
              <a:t>2018 </a:t>
            </a:r>
            <a:r>
              <a:rPr lang="en-US" altLang="en-US" sz="1000" b="1" dirty="0">
                <a:latin typeface="Verdana" pitchFamily="34" charset="0"/>
              </a:rPr>
              <a:t>Pearson India Education Services Pvt. Ltd</a:t>
            </a:r>
          </a:p>
        </p:txBody>
      </p:sp>
      <p:pic>
        <p:nvPicPr>
          <p:cNvPr id="14" name="Picture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25"/>
          <a:stretch>
            <a:fillRect/>
          </a:stretch>
        </p:blipFill>
        <p:spPr bwMode="auto">
          <a:xfrm>
            <a:off x="7454900" y="6435725"/>
            <a:ext cx="36195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5"/>
          <a:stretch>
            <a:fillRect/>
          </a:stretch>
        </p:blipFill>
        <p:spPr bwMode="auto">
          <a:xfrm>
            <a:off x="7829550" y="6370638"/>
            <a:ext cx="10906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413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Chapter 10</a:t>
            </a:r>
            <a:br>
              <a:rPr lang="en-US" dirty="0" smtClean="0"/>
            </a:br>
            <a:r>
              <a:rPr lang="en-US" dirty="0" smtClean="0"/>
              <a:t>C Structures, Unions, Bit Manipulation and Enumerations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3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definition of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contains members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each of type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 members can be variables of the primitive data types (e.g.,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float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etc.), or aggregates, such as arrays and other structures.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 members can be of many types. </a:t>
            </a:r>
          </a:p>
        </p:txBody>
      </p:sp>
    </p:spTree>
    <p:extLst>
      <p:ext uri="{BB962C8B-B14F-4D97-AF65-F5344CB8AC3E}">
        <p14:creationId xmlns:p14="http://schemas.microsoft.com/office/powerpoint/2010/main" val="13795561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Calibri" panose="020F0502020204030204" pitchFamily="34" charset="0"/>
              </a:rPr>
              <a:t>10.9.3  </a:t>
            </a:r>
            <a:r>
              <a:rPr lang="en-US" sz="2600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AND, Inclusive OR, Exclusive OR and Complement Operators  (Cont.)</a:t>
            </a:r>
            <a:endParaRPr lang="en-US" sz="2600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11264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bitwise complement operator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(</a:t>
            </a:r>
            <a:r>
              <a:rPr lang="en-US" alt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~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sets all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bits in its operand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the result and sets all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bits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the result—otherwise referred to as “taking the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one’s complement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of the value.”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Fig. 10.9, 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assigned the value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21845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01010101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01010101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When the expression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~number1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evaluated, the result is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11111111 11111111 10101010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10101010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82799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10.9.4  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Left- and Right-Shift Operators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1136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of Fig. 10.13 demonstrates 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left-shift operator (</a:t>
            </a:r>
            <a:r>
              <a:rPr lang="en-US" altLang="en-US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right-shift operator (</a:t>
            </a:r>
            <a:r>
              <a:rPr lang="en-US" altLang="en-US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displayBits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used to print the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values.</a:t>
            </a:r>
          </a:p>
        </p:txBody>
      </p:sp>
    </p:spTree>
    <p:extLst>
      <p:ext uri="{BB962C8B-B14F-4D97-AF65-F5344CB8AC3E}">
        <p14:creationId xmlns:p14="http://schemas.microsoft.com/office/powerpoint/2010/main" val="23562133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3502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1"/>
            <a:ext cx="8096249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54958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4722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Left- and Right-Shift Operators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1776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left-shift operator (</a:t>
            </a:r>
            <a:r>
              <a:rPr lang="en-US" altLang="en-US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shifts the bits of its left operand to the left by the number of bits specified in its right operand.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Bits vacated to the right are replaced with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s;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 shifted off the left are lost.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Fig. 10.13, 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assigned the value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960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00000011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result of left shifting 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8 bits in the expression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8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49152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00000011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451107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Left- and Right-Shift Operators (Cont.)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11878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right-shift operator (</a:t>
            </a:r>
            <a:r>
              <a:rPr lang="en-US" altLang="en-US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shifts the bits of its left operand to the right by the number of bits specified in its right operand.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Performing a right shift on an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causes the vacated bits at the left to be replaced by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s;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 shifted off the right are lost.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Fig. 10.13, the result of right shifting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the expression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8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00000011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544155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11874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49" cy="6255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64534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10.9.5  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Bitwise Assignment Operators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12185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Each binary bitwise operator has a corresponding assignment operator.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These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bitwise assignment operators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shown in Fig. 10.14 and are used in a manner similar to the arithmetic assignment operators introduced in Chapter 3.</a:t>
            </a:r>
          </a:p>
        </p:txBody>
      </p:sp>
    </p:spTree>
    <p:extLst>
      <p:ext uri="{BB962C8B-B14F-4D97-AF65-F5344CB8AC3E}">
        <p14:creationId xmlns:p14="http://schemas.microsoft.com/office/powerpoint/2010/main" val="2798686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the following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contains character array members for an employee’s first and last names, an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 for the employee’s age, a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 that would contain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'M'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'F'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for the employee’s gender and a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 for the employee’s hourly salary:,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employee {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20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20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age;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gender;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hourlySalary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 </a:t>
            </a:r>
            <a:endParaRPr lang="en-US" altLang="en-US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7368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85211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10.9  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Bitwise Operators (Cont.)</a:t>
            </a:r>
          </a:p>
        </p:txBody>
      </p:sp>
      <p:sp>
        <p:nvSpPr>
          <p:cNvPr id="1239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Figure 10.15 shows the precedence and associativity of the various operators introduced to this point in the text.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They’re shown top to bottom in decreasing order of precedence. </a:t>
            </a:r>
          </a:p>
        </p:txBody>
      </p:sp>
    </p:spTree>
    <p:extLst>
      <p:ext uri="{BB962C8B-B14F-4D97-AF65-F5344CB8AC3E}">
        <p14:creationId xmlns:p14="http://schemas.microsoft.com/office/powerpoint/2010/main" val="19812540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47616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 Fields</a:t>
            </a:r>
          </a:p>
        </p:txBody>
      </p:sp>
      <p:sp>
        <p:nvSpPr>
          <p:cNvPr id="12595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 enables you to specify the number of bits in which an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 of a structure or union is stored.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This is referred to as a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bit field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 fields enable better memory utilization by storing data in the minimum number of bits required.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 field members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must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be declared as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51750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280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Consider the following structure definition:</a:t>
            </a:r>
          </a:p>
          <a:p>
            <a:pPr lvl="2" eaLnBrk="1" hangingPunct="1"/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bitCard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face : 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suit : 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color : 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 </a:t>
            </a:r>
            <a:endParaRPr lang="en-US" altLang="en-US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	which contains three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bit fields—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—used to represent a card from a deck of 52 cards. </a:t>
            </a:r>
          </a:p>
        </p:txBody>
      </p:sp>
    </p:spTree>
    <p:extLst>
      <p:ext uri="{BB962C8B-B14F-4D97-AF65-F5344CB8AC3E}">
        <p14:creationId xmlns:p14="http://schemas.microsoft.com/office/powerpoint/2010/main" val="34580750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290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bit field is declared by following an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member name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with a colon (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and an integer constant representing the 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width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of the field (i.e., the number of bits in which the member is stored).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constant representing the width must be an integer between 0 and the total number of bits used to store an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on your system, inclusive.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Our examples were tested on a computer with 4-byte (32-bit) integers.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preceding structure definition indicates that member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stored in 4 bits, member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stored in 2 bits and member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stored in 1 bit. </a:t>
            </a:r>
          </a:p>
        </p:txBody>
      </p:sp>
    </p:spTree>
    <p:extLst>
      <p:ext uri="{BB962C8B-B14F-4D97-AF65-F5344CB8AC3E}">
        <p14:creationId xmlns:p14="http://schemas.microsoft.com/office/powerpoint/2010/main" val="348472280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300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number of bits is based on the desired range of values for each structure member.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Member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stores values from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(Ace) through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12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(King)—4 bits can store values in the range 0–15.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Member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stores values from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through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= Diamonds,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= Hearts,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= Clubs,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= Spades)—2 bits can store values in the range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–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Finally, member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stores either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(Red) or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(Black)—1 bit can store either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Figure 10.16 (output shown in Fig. 10.17) creates array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containing 52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bitCard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structures</a:t>
            </a:r>
          </a:p>
        </p:txBody>
      </p:sp>
    </p:spTree>
    <p:extLst>
      <p:ext uri="{BB962C8B-B14F-4D97-AF65-F5344CB8AC3E}">
        <p14:creationId xmlns:p14="http://schemas.microsoft.com/office/powerpoint/2010/main" val="13814958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3107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fillDeck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inserts the 52 cards in the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array and function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deal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prints the 52 cards.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Notice that bit field members of structures are accessed exactly as any other structure member.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Member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included as a means of indicating the card color on a system that allows color displays.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It’s possible to specify an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unnamed bit field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be used as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padding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the structure. </a:t>
            </a:r>
          </a:p>
        </p:txBody>
      </p:sp>
    </p:spTree>
    <p:extLst>
      <p:ext uri="{BB962C8B-B14F-4D97-AF65-F5344CB8AC3E}">
        <p14:creationId xmlns:p14="http://schemas.microsoft.com/office/powerpoint/2010/main" val="14739268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3209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the structure definition</a:t>
            </a:r>
          </a:p>
          <a:p>
            <a:pPr lvl="2" eaLnBrk="1" hangingPunct="1"/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example {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a : 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13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unsignedint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: 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19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b : 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r>
              <a:rPr lang="en-US" altLang="en-US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	uses an unnamed 19-bit field as padding—nothing can be stored in those 19 bits.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Member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(on our 4-byte-word computer) is stored in another storage unit. </a:t>
            </a:r>
          </a:p>
        </p:txBody>
      </p:sp>
    </p:spTree>
    <p:extLst>
      <p:ext uri="{BB962C8B-B14F-4D97-AF65-F5344CB8AC3E}">
        <p14:creationId xmlns:p14="http://schemas.microsoft.com/office/powerpoint/2010/main" val="39520394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6230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Self-Referential Structures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3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structure cannot contain an instance of itself.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a variable of type </a:t>
            </a:r>
            <a:r>
              <a:rPr lang="en-US" altLang="en-US" sz="23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3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cannot be declared in the definition for </a:t>
            </a:r>
            <a:r>
              <a:rPr lang="en-US" altLang="en-US" sz="23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3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pointer to </a:t>
            </a:r>
            <a:r>
              <a:rPr lang="en-US" altLang="en-US" sz="23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3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however, may be included.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employee2 {</a:t>
            </a:r>
            <a:b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[20];</a:t>
            </a:r>
            <a:b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[20];</a:t>
            </a:r>
            <a:b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age;</a:t>
            </a:r>
            <a:b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gender;</a:t>
            </a:r>
            <a:b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hourlySalary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employee2 person; </a:t>
            </a:r>
            <a:r>
              <a:rPr lang="en-US" altLang="en-US" sz="1800" b="1" dirty="0" smtClean="0">
                <a:solidFill>
                  <a:srgbClr val="00BF00"/>
                </a:solidFill>
                <a:latin typeface="Consolas" panose="020B0609020204030204" pitchFamily="49" charset="0"/>
              </a:rPr>
              <a:t>// ERROR </a:t>
            </a:r>
            <a:br>
              <a:rPr lang="en-US" altLang="en-US" sz="1800" b="1" dirty="0" smtClean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employee2 *</a:t>
            </a:r>
            <a:r>
              <a:rPr lang="en-US" altLang="en-US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ePtr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1800" b="1" dirty="0" smtClean="0">
                <a:solidFill>
                  <a:srgbClr val="00BF00"/>
                </a:solidFill>
                <a:latin typeface="Consolas" panose="020B0609020204030204" pitchFamily="49" charset="0"/>
              </a:rPr>
              <a:t>// pointer </a:t>
            </a:r>
            <a:br>
              <a:rPr lang="en-US" altLang="en-US" sz="1800" b="1" dirty="0" smtClean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r>
              <a:rPr lang="en-US" altLang="en-US" sz="1800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3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3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employee2</a:t>
            </a: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contains an instance of itself (</a:t>
            </a:r>
            <a:r>
              <a:rPr lang="en-US" altLang="en-US" sz="23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altLang="en-US" sz="23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), which is an error. </a:t>
            </a:r>
          </a:p>
        </p:txBody>
      </p:sp>
    </p:spTree>
    <p:extLst>
      <p:ext uri="{BB962C8B-B14F-4D97-AF65-F5344CB8AC3E}">
        <p14:creationId xmlns:p14="http://schemas.microsoft.com/office/powerpoint/2010/main" val="25380385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49" cy="6314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34089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14062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39955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3721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unnamed bit field with a zero width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used to align the next bit field on a new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storage-unit boundary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the structure definition</a:t>
            </a:r>
          </a:p>
          <a:p>
            <a:pPr lvl="2" eaLnBrk="1" hangingPunct="1"/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example {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a : 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13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: 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b : 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	uses an unnamed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-bit field to skip the remaining bits (as many as there are) of the storage unit in which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stored and to align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on the next storage-unit boundary.</a:t>
            </a:r>
          </a:p>
        </p:txBody>
      </p:sp>
    </p:spTree>
    <p:extLst>
      <p:ext uri="{BB962C8B-B14F-4D97-AF65-F5344CB8AC3E}">
        <p14:creationId xmlns:p14="http://schemas.microsoft.com/office/powerpoint/2010/main" val="19678212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6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10697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6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210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6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67913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6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320514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6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9522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10.11  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Enumeration Constants</a:t>
            </a:r>
          </a:p>
        </p:txBody>
      </p:sp>
      <p:sp>
        <p:nvSpPr>
          <p:cNvPr id="14233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 enumeration (discussed briefly in Section 5.11), introduced by the keyword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is a set of integer 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enumeration constants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represented by identifiers.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Values in an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start with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unless specified otherwise, and are incremented by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the enumeration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9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months {</a:t>
            </a:r>
            <a:b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   JAN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FEB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MAR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APR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MAY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JUN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JUL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AUG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SEP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   OCT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NOV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DEC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r>
              <a:rPr lang="en-US" altLang="en-US" sz="19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	creates a new type,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months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in which the identifiers are set to the integers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respectively. </a:t>
            </a:r>
          </a:p>
        </p:txBody>
      </p:sp>
    </p:spTree>
    <p:extLst>
      <p:ext uri="{BB962C8B-B14F-4D97-AF65-F5344CB8AC3E}">
        <p14:creationId xmlns:p14="http://schemas.microsoft.com/office/powerpoint/2010/main" val="187890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Because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ePtr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 pointer (to type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employee2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), it’s permitted in the definition.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structure containing a member that’s a pointer to 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structure type is referred to as a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self-referential structure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Self-referential structures are used in Chapter 12 to build linked data structures.</a:t>
            </a:r>
          </a:p>
        </p:txBody>
      </p:sp>
    </p:spTree>
    <p:extLst>
      <p:ext uri="{BB962C8B-B14F-4D97-AF65-F5344CB8AC3E}">
        <p14:creationId xmlns:p14="http://schemas.microsoft.com/office/powerpoint/2010/main" val="175519813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10.11  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Enumeration Constants (Cont.)</a:t>
            </a:r>
          </a:p>
        </p:txBody>
      </p:sp>
      <p:sp>
        <p:nvSpPr>
          <p:cNvPr id="1433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To number the months 1 to 12, use the following enumeration: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19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months {</a:t>
            </a:r>
            <a:b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   JAN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FEB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MAR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APR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MAY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JUN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JUL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AUG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   SEP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OCT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NOV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DEC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 </a:t>
            </a:r>
            <a:endParaRPr lang="en-US" altLang="en-US" sz="1900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Because the first value in the preceding enumeration is explicitly set to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the remaining values are incremented from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resulting in the values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through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12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identifiers in an enumeration must be unique.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value of each enumeration constant of an enumeration can be set explicitly in the definition by assigning a value to the identifier. </a:t>
            </a:r>
          </a:p>
        </p:txBody>
      </p:sp>
    </p:spTree>
    <p:extLst>
      <p:ext uri="{BB962C8B-B14F-4D97-AF65-F5344CB8AC3E}">
        <p14:creationId xmlns:p14="http://schemas.microsoft.com/office/powerpoint/2010/main" val="262297857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10.11  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Enumeration Constants (Cont.)</a:t>
            </a:r>
          </a:p>
        </p:txBody>
      </p:sp>
      <p:sp>
        <p:nvSpPr>
          <p:cNvPr id="14438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Multiple members of an enumeration can have the same constant value.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the program of Fig. 10.18, the enumeration 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used in a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statement to print the months of the year from the array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monthName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We’ve made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monthName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[0]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the empty string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""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You could set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monthName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[0]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a value such as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***ERROR***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indicate that a logic error occurred.</a:t>
            </a:r>
          </a:p>
        </p:txBody>
      </p:sp>
    </p:spTree>
    <p:extLst>
      <p:ext uri="{BB962C8B-B14F-4D97-AF65-F5344CB8AC3E}">
        <p14:creationId xmlns:p14="http://schemas.microsoft.com/office/powerpoint/2010/main" val="12877409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6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174569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6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3769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38115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73581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10.12</a:t>
            </a: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Anonymous Structures and Unions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C11 supports </a:t>
            </a:r>
            <a:r>
              <a:rPr lang="en-US" dirty="0">
                <a:latin typeface="Cambria" panose="02040503050406030204" pitchFamily="18" charset="0"/>
              </a:rPr>
              <a:t>anonymous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 err="1">
                <a:latin typeface="Cambria" panose="02040503050406030204" pitchFamily="18" charset="0"/>
              </a:rPr>
              <a:t>s</a:t>
            </a:r>
            <a:r>
              <a:rPr lang="en-US" dirty="0">
                <a:latin typeface="Cambria" panose="02040503050406030204" pitchFamily="18" charset="0"/>
              </a:rPr>
              <a:t> and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 dirty="0" smtClean="0">
                <a:latin typeface="Cambria" panose="02040503050406030204" pitchFamily="18" charset="0"/>
              </a:rPr>
              <a:t>s </a:t>
            </a:r>
            <a:r>
              <a:rPr lang="en-US" dirty="0">
                <a:latin typeface="Cambria" panose="02040503050406030204" pitchFamily="18" charset="0"/>
              </a:rPr>
              <a:t>that can be nested in named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 err="1">
                <a:latin typeface="Cambria" panose="02040503050406030204" pitchFamily="18" charset="0"/>
              </a:rPr>
              <a:t>s</a:t>
            </a:r>
            <a:r>
              <a:rPr lang="en-US" dirty="0">
                <a:latin typeface="Cambria" panose="02040503050406030204" pitchFamily="18" charset="0"/>
              </a:rPr>
              <a:t> and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 dirty="0">
                <a:latin typeface="Cambria" panose="02040503050406030204" pitchFamily="18" charset="0"/>
              </a:rPr>
              <a:t>s </a:t>
            </a:r>
          </a:p>
          <a:p>
            <a:r>
              <a:rPr lang="en-US" dirty="0">
                <a:latin typeface="Cambria" panose="02040503050406030204" pitchFamily="18" charset="0"/>
              </a:rPr>
              <a:t>M</a:t>
            </a:r>
            <a:r>
              <a:rPr lang="en-US" dirty="0" smtClean="0">
                <a:latin typeface="Cambria" panose="02040503050406030204" pitchFamily="18" charset="0"/>
              </a:rPr>
              <a:t>embers </a:t>
            </a:r>
            <a:r>
              <a:rPr lang="en-US" dirty="0">
                <a:latin typeface="Cambria" panose="02040503050406030204" pitchFamily="18" charset="0"/>
              </a:rPr>
              <a:t>in a nested anonymous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and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union</a:t>
            </a:r>
            <a:r>
              <a:rPr lang="en-US" dirty="0" smtClean="0">
                <a:latin typeface="Cambria" panose="02040503050406030204" pitchFamily="18" charset="0"/>
              </a:rPr>
              <a:t> </a:t>
            </a:r>
            <a:r>
              <a:rPr lang="en-US" dirty="0">
                <a:latin typeface="Cambria" panose="02040503050406030204" pitchFamily="18" charset="0"/>
              </a:rPr>
              <a:t>are considered to be members of the enclosing </a:t>
            </a:r>
            <a:r>
              <a:rPr lang="en-US" dirty="0" smtClean="0">
                <a:latin typeface="Cambria" panose="02040503050406030204" pitchFamily="18" charset="0"/>
              </a:rPr>
              <a:t>type and </a:t>
            </a:r>
            <a:r>
              <a:rPr lang="en-US" dirty="0">
                <a:latin typeface="Cambria" panose="02040503050406030204" pitchFamily="18" charset="0"/>
              </a:rPr>
              <a:t>can be accessed directly through an object of the enclosing </a:t>
            </a:r>
            <a:r>
              <a:rPr lang="en-US" dirty="0" smtClean="0">
                <a:latin typeface="Cambria" panose="02040503050406030204" pitchFamily="18" charset="0"/>
              </a:rPr>
              <a:t>type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Example</a:t>
            </a:r>
            <a:endParaRPr lang="en-US" dirty="0">
              <a:latin typeface="Cambria" panose="02040503050406030204" pitchFamily="18" charset="0"/>
            </a:endParaRPr>
          </a:p>
          <a:p>
            <a:pPr lvl="1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member1;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member2; 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nestedMember1;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nestedMember2;</a:t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};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}; 	</a:t>
            </a:r>
            <a:endParaRPr lang="en-US" dirty="0">
              <a:latin typeface="Cambria" panose="02040503050406030204" pitchFamily="18" charset="0"/>
            </a:endParaRPr>
          </a:p>
          <a:p>
            <a:pPr lvl="1"/>
            <a:r>
              <a:rPr lang="en-US" dirty="0">
                <a:latin typeface="Cambria" panose="02040503050406030204" pitchFamily="18" charset="0"/>
              </a:rPr>
              <a:t>For a variable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myStruct</a:t>
            </a:r>
            <a:r>
              <a:rPr lang="en-US" dirty="0">
                <a:latin typeface="Cambria" panose="02040503050406030204" pitchFamily="18" charset="0"/>
              </a:rPr>
              <a:t> of type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struct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MyStruct</a:t>
            </a:r>
            <a:r>
              <a:rPr lang="en-US" dirty="0">
                <a:latin typeface="Cambria" panose="02040503050406030204" pitchFamily="18" charset="0"/>
              </a:rPr>
              <a:t>, you can access the members as:</a:t>
            </a:r>
          </a:p>
          <a:p>
            <a:pPr lvl="2"/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myStruct.member1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myStruct.member2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myStruct.nestedMember1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myStruct.nestedMember2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</a:p>
          <a:p>
            <a:pPr lvl="1"/>
            <a:endParaRPr lang="en-US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8857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10.13  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Secure C Programming</a:t>
            </a:r>
          </a:p>
        </p:txBody>
      </p:sp>
      <p:sp>
        <p:nvSpPr>
          <p:cNvPr id="14233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Various CERT guidelines and rules apply to this chapter’s topics. For more information on each, visit </a:t>
            </a:r>
            <a:r>
              <a:rPr lang="en-US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www.securecoding.cert.org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marL="109537" indent="0" eaLnBrk="1" hangingPunct="1">
              <a:buFont typeface="Wingdings 3" panose="05040102010807070707" pitchFamily="18" charset="2"/>
              <a:buNone/>
              <a:defRPr/>
            </a:pPr>
            <a:r>
              <a:rPr lang="en-US" sz="2400" b="1" i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sz="2400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boundary alignment requirements for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members may result in extra bytes containing undefined data for each </a:t>
            </a:r>
            <a:r>
              <a:rPr lang="en-US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variable you create. Each of the following guidelines is related to this issue:</a:t>
            </a:r>
          </a:p>
        </p:txBody>
      </p:sp>
    </p:spTree>
    <p:extLst>
      <p:ext uri="{BB962C8B-B14F-4D97-AF65-F5344CB8AC3E}">
        <p14:creationId xmlns:p14="http://schemas.microsoft.com/office/powerpoint/2010/main" val="183107562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10.13  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Secure C Programming (Cont.)</a:t>
            </a:r>
          </a:p>
        </p:txBody>
      </p:sp>
      <p:sp>
        <p:nvSpPr>
          <p:cNvPr id="15053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EXP03-C: Because of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boundary alignment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requirements, the size of a </a:t>
            </a:r>
            <a:r>
              <a:rPr lang="en-US" alt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variable is not necessarily the sum of its members’ sizes. Always use </a:t>
            </a:r>
            <a:r>
              <a:rPr lang="en-US" alt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determine the number of bytes in a </a:t>
            </a:r>
            <a:r>
              <a:rPr lang="en-US" alt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variable. As you’ll see, we use this technique to manipulate fixed-length records that are written to and read from files in Chapter 11, and to create so-called dynamic data structures in Chapter 12. 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EXP04-C: </a:t>
            </a:r>
            <a:r>
              <a:rPr lang="en-US" alt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variables cannot be compared for equality or inequality, because they might contain bytes of undefined data. Therefore, you must compare their individual members.</a:t>
            </a:r>
          </a:p>
        </p:txBody>
      </p:sp>
    </p:spTree>
    <p:extLst>
      <p:ext uri="{BB962C8B-B14F-4D97-AF65-F5344CB8AC3E}">
        <p14:creationId xmlns:p14="http://schemas.microsoft.com/office/powerpoint/2010/main" val="275389744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10.13  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Secure C Programming (Cont.)</a:t>
            </a:r>
          </a:p>
        </p:txBody>
      </p:sp>
      <p:sp>
        <p:nvSpPr>
          <p:cNvPr id="15155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DCL39-C: In a </a:t>
            </a:r>
            <a:r>
              <a:rPr lang="en-US" alt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variable, the undefined extra bytes could contain secure data—left over from prior use of those memory locations—that should not be accessible. This CERT guideline discusses compiler-specific mechanisms for packing the data to eliminate these extra bytes.</a:t>
            </a:r>
          </a:p>
          <a:p>
            <a:pPr marL="136525" indent="0" eaLnBrk="1" hangingPunct="1">
              <a:buFont typeface="Wingdings 3" panose="05040102010807070707" pitchFamily="18" charset="2"/>
              <a:buNone/>
            </a:pPr>
            <a:r>
              <a:rPr lang="en-US" altLang="en-US" sz="2400" b="1" i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sz="2400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US" altLang="en-US" b="1" i="1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DCL05-C: Complex type declarations, such as those for function pointers can be difficult to read. You should use </a:t>
            </a:r>
            <a:r>
              <a:rPr lang="en-US" alt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create self-documenting type names that make your programs more readable. </a:t>
            </a:r>
          </a:p>
        </p:txBody>
      </p:sp>
    </p:spTree>
    <p:extLst>
      <p:ext uri="{BB962C8B-B14F-4D97-AF65-F5344CB8AC3E}">
        <p14:creationId xmlns:p14="http://schemas.microsoft.com/office/powerpoint/2010/main" val="787116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Defining Variables of Structure Types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 definitions do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reserve any space in memory; rather, each definition creates a new data type that’s used to define variables.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 variables are defined like variables of other types.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definition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US" alt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deck[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52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], *</a:t>
            </a:r>
            <a:r>
              <a:rPr lang="en-US" alt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	declares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be a variable of type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declares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be an array with 52 elements of type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declares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be a pointer to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59726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10.13  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Secure C Programming (Cont.)</a:t>
            </a:r>
          </a:p>
        </p:txBody>
      </p:sp>
      <p:sp>
        <p:nvSpPr>
          <p:cNvPr id="15257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136525" indent="0" eaLnBrk="1" hangingPunct="1">
              <a:buFont typeface="Wingdings 3" panose="05040102010807070707" pitchFamily="18" charset="2"/>
              <a:buNone/>
            </a:pPr>
            <a:r>
              <a:rPr lang="en-US" altLang="en-US" b="1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 Manipulation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INT02-C: As a result of the integer promotion rules (discussed in Section 5.6), performing bitwise operations on integer types smaller than </a:t>
            </a:r>
            <a:r>
              <a:rPr lang="en-US" altLang="en-US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can lead to unexpected results. Explicit casts are required to ensure correct results.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INT13-C: Some bitwise operations on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signed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integer types are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implementation defined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—this means that the operations may have different results across C compilers. For this reason,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unsigned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integer types should be used with the bitwise operators.</a:t>
            </a:r>
          </a:p>
        </p:txBody>
      </p:sp>
    </p:spTree>
    <p:extLst>
      <p:ext uri="{BB962C8B-B14F-4D97-AF65-F5344CB8AC3E}">
        <p14:creationId xmlns:p14="http://schemas.microsoft.com/office/powerpoint/2010/main" val="231025127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10.13  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Secure C Programming (Cont.)</a:t>
            </a:r>
          </a:p>
        </p:txBody>
      </p:sp>
      <p:sp>
        <p:nvSpPr>
          <p:cNvPr id="15360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EXP17-C: The logical operators 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&amp;&amp;</a:t>
            </a:r>
            <a:r>
              <a:rPr lang="en-US" altLang="en-US" sz="20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||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frequently confused with the bitwise operators 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|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respectively. Using 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|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the condition of a conditional expression (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?: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can lead to unexpected behavior, because the </a:t>
            </a: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|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operators do not use short-circuit evaluation. </a:t>
            </a:r>
          </a:p>
          <a:p>
            <a:pPr marL="136525" indent="0" eaLnBrk="1" hangingPunct="1">
              <a:buFont typeface="Wingdings 3" panose="05040102010807070707" pitchFamily="18" charset="2"/>
              <a:buNone/>
            </a:pPr>
            <a:r>
              <a:rPr lang="en-US" altLang="en-US" sz="2400" b="1" i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2400" b="1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INT09-C: Allowing multiple enumeration constants to have 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value can result in difficult-to-find logic errors. In most cases, an </a:t>
            </a:r>
            <a:r>
              <a:rPr lang="en-US" alt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’s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enumeration constants should each have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unique values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to help prevent such logic errors</a:t>
            </a:r>
          </a:p>
        </p:txBody>
      </p:sp>
    </p:spTree>
    <p:extLst>
      <p:ext uri="{BB962C8B-B14F-4D97-AF65-F5344CB8AC3E}">
        <p14:creationId xmlns:p14="http://schemas.microsoft.com/office/powerpoint/2010/main" val="266099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Variables of a given structure type may also be declared by placing a comma-separated list of the variable names between the closing brace of the structure definition and the semicolon that ends the structure definition.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the preceding definition could have been incorporated into the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definition as follows: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card {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*face;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*suit;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deck[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52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], *</a:t>
            </a:r>
            <a:r>
              <a:rPr lang="en-US" alt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01513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Structure Tag Names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structure tag name is optional.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a structure definition does not contain a structure tag name, variables of the structure type may be declared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only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the structure definition—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a separate declaration.</a:t>
            </a:r>
          </a:p>
        </p:txBody>
      </p:sp>
    </p:spTree>
    <p:extLst>
      <p:ext uri="{BB962C8B-B14F-4D97-AF65-F5344CB8AC3E}">
        <p14:creationId xmlns:p14="http://schemas.microsoft.com/office/powerpoint/2010/main" val="3416554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727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0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255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Operations That Can Be Performed on Structures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only valid operations that may be performed on structures are: 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assigning structure variables to structure variables of 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type, 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taking the address (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of a structure variable, 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accessing the members of a structure variable (see Section 10.4) and 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using the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operator to determine the size of a structure variable. </a:t>
            </a:r>
          </a:p>
        </p:txBody>
      </p:sp>
    </p:spTree>
    <p:extLst>
      <p:ext uri="{BB962C8B-B14F-4D97-AF65-F5344CB8AC3E}">
        <p14:creationId xmlns:p14="http://schemas.microsoft.com/office/powerpoint/2010/main" val="66815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0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368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0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20050" cy="619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1445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Operations That Can Be Performed on Structures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Structures may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be compared using operators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!=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because structure members are not necessarily stored in consecutive bytes of memory.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Sometimes there are “holes” in a structure, because computers may store specific data types only on certain memory boundaries such as half-word, word or double-word boundaries.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word is a standard memory unit used to store data in a computer—usually 2 bytes or 4 bytes. </a:t>
            </a:r>
          </a:p>
        </p:txBody>
      </p:sp>
    </p:spTree>
    <p:extLst>
      <p:ext uri="{BB962C8B-B14F-4D97-AF65-F5344CB8AC3E}">
        <p14:creationId xmlns:p14="http://schemas.microsoft.com/office/powerpoint/2010/main" val="3931049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3072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Consider the following structure definition, in which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sample1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sample2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of type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example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declared:</a:t>
            </a:r>
          </a:p>
          <a:p>
            <a:pPr lvl="2" eaLnBrk="1" hangingPunct="1"/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example {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sample1, sample2;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computer with 2-byte words may require that each member of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example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be aligned on a word boundary, i.e., at the beginning of a word (this is machine dependent). </a:t>
            </a:r>
          </a:p>
        </p:txBody>
      </p:sp>
    </p:spTree>
    <p:extLst>
      <p:ext uri="{BB962C8B-B14F-4D97-AF65-F5344CB8AC3E}">
        <p14:creationId xmlns:p14="http://schemas.microsoft.com/office/powerpoint/2010/main" val="657206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Figure 10.1 shows a sample storage alignment for a variable of type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example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that has been assigned the character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'a'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the integer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97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(the bit representations of the values are shown).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the members are stored beginning at word boundaries, there’s a 1-byte hole (byte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the figure) in the storage for variables of type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example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value in the 1-byte hole is undefined.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Even if the member values of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sample1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sample2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in fact equal, the structures are not necessarily equal, because the undefined 1-byte holes are not likely to contain identical values.</a:t>
            </a:r>
          </a:p>
        </p:txBody>
      </p:sp>
    </p:spTree>
    <p:extLst>
      <p:ext uri="{BB962C8B-B14F-4D97-AF65-F5344CB8AC3E}">
        <p14:creationId xmlns:p14="http://schemas.microsoft.com/office/powerpoint/2010/main" val="1920417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0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920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19667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10.3  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Initializing Structures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Structures can be initialized using initializer lists as with arrays.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To initialize a structure, follow the variable name in the definition with an equals sign and a brace-enclosed, comma-separated list of initializers.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the declaration</a:t>
            </a:r>
          </a:p>
          <a:p>
            <a:pPr lvl="2" eaLnBrk="1" hangingPunct="1"/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US" alt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"Three"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"Hearts"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	creates variable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be of type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(as defined in Section 10.2) and initializes member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"Three"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member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"Hearts"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80281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10.3  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Initializing Structures (Cont.)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there are fewer initializers in the list than members in the structure, the remaining members are automatically initialized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(or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if the member is a pointer).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 variables defined outside a function definition (i.e., externally) are initialized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if they’re not explicitly initialized in the external definition.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 variables may also be initialized in assignment statements by assigning a structure variable of 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type, or by assigning values to 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individual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members of the structure.</a:t>
            </a:r>
          </a:p>
        </p:txBody>
      </p:sp>
    </p:spTree>
    <p:extLst>
      <p:ext uri="{BB962C8B-B14F-4D97-AF65-F5344CB8AC3E}">
        <p14:creationId xmlns:p14="http://schemas.microsoft.com/office/powerpoint/2010/main" val="4102460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10.4  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Accessing Structure Members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Two operators are used to access members of structures: the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structure member operator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(</a:t>
            </a:r>
            <a:r>
              <a:rPr lang="en-US" alt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—also called the dot operator—and the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structure pointer operator (</a:t>
            </a:r>
            <a:r>
              <a:rPr lang="en-US" alt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—also called the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arrow operator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structure member operator accesses a structure member via the structure variable name.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to print member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of structure variable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defined in Section 10.3, use the statement </a:t>
            </a:r>
          </a:p>
          <a:p>
            <a:pPr lvl="2" eaLnBrk="1" hangingPunct="1"/>
            <a:r>
              <a:rPr lang="en-US" alt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"%s"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aCard.suit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en-US" sz="1800" b="1" dirty="0" smtClean="0">
                <a:solidFill>
                  <a:srgbClr val="00BF00"/>
                </a:solidFill>
                <a:latin typeface="Consolas" panose="020B0609020204030204" pitchFamily="49" charset="0"/>
              </a:rPr>
              <a:t>// displays Hearts</a:t>
            </a:r>
          </a:p>
        </p:txBody>
      </p:sp>
    </p:spTree>
    <p:extLst>
      <p:ext uri="{BB962C8B-B14F-4D97-AF65-F5344CB8AC3E}">
        <p14:creationId xmlns:p14="http://schemas.microsoft.com/office/powerpoint/2010/main" val="45768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10.4  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Accessing Structure Members (Cont.)</a:t>
            </a:r>
          </a:p>
        </p:txBody>
      </p:sp>
      <p:sp>
        <p:nvSpPr>
          <p:cNvPr id="3789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structure pointer operator—consisting of a minus (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sign and a greater than (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sign with no intervening spaces—accesses a structure member via a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pointer to the structure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Assume that the pointer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has been declared to point to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that the address of structure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has been assigned to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To print member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of structure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with pointer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use the statement</a:t>
            </a:r>
          </a:p>
          <a:p>
            <a:pPr lvl="2" eaLnBrk="1" hangingPunct="1"/>
            <a:r>
              <a:rPr lang="en-US" alt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8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"%s"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-&gt;suit); </a:t>
            </a:r>
            <a:r>
              <a:rPr lang="en-US" altLang="en-US" sz="1800" b="1" dirty="0" smtClean="0">
                <a:solidFill>
                  <a:srgbClr val="00BF00"/>
                </a:solidFill>
                <a:latin typeface="Consolas" panose="020B0609020204030204" pitchFamily="49" charset="0"/>
              </a:rPr>
              <a:t>// displays Hearts</a:t>
            </a:r>
          </a:p>
        </p:txBody>
      </p:sp>
    </p:spTree>
    <p:extLst>
      <p:ext uri="{BB962C8B-B14F-4D97-AF65-F5344CB8AC3E}">
        <p14:creationId xmlns:p14="http://schemas.microsoft.com/office/powerpoint/2010/main" val="3191997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033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10.4  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Accessing Structure Members (Cont.)</a:t>
            </a:r>
          </a:p>
        </p:txBody>
      </p:sp>
      <p:sp>
        <p:nvSpPr>
          <p:cNvPr id="3891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expression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-&gt;suit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equivalent to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).suit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which dereferences the pointer and accesses the member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using the structure member operator. </a:t>
            </a:r>
          </a:p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parentheses are needed here because the structure member operator (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has a higher precedence than the pointer dereferencing operator (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structure pointer operator and structure member operator, along with parentheses (for calling functions) and brackets (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used for array subscripting, have the highest operator precedence and associate from left to right. </a:t>
            </a:r>
          </a:p>
        </p:txBody>
      </p:sp>
    </p:spTree>
    <p:extLst>
      <p:ext uri="{BB962C8B-B14F-4D97-AF65-F5344CB8AC3E}">
        <p14:creationId xmlns:p14="http://schemas.microsoft.com/office/powerpoint/2010/main" val="441866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20050" cy="619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918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1430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787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931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10.4  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Accessing Structure Members (Cont.)</a:t>
            </a:r>
          </a:p>
        </p:txBody>
      </p:sp>
      <p:sp>
        <p:nvSpPr>
          <p:cNvPr id="4403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of Fig. 10.2 demonstrates the use of the structure member and structure pointer operators.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Using the structure member operator, the members of structure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assigned the values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"Ace"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"Spades"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respectively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Pointer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assigned the address of structure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prints the members of structure variable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using the structure member operator with variable name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the structure pointer operator with pointer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the structure member operator with dereferenced pointer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2310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20050" cy="619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273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386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10.5  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Using Structures with Functions</a:t>
            </a:r>
          </a:p>
        </p:txBody>
      </p:sp>
      <p:sp>
        <p:nvSpPr>
          <p:cNvPr id="4710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Structures may be passed to functions by passing individual structure members, by passing an entire structure or by passing a pointer to a structure.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When structures or individual structure members are passed to a function, they’re passed by value.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Therefore, the members of a caller’s structure cannot be modified by the called function.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To pass a structure by reference, pass the address of the structure variable. </a:t>
            </a:r>
          </a:p>
        </p:txBody>
      </p:sp>
    </p:spTree>
    <p:extLst>
      <p:ext uri="{BB962C8B-B14F-4D97-AF65-F5344CB8AC3E}">
        <p14:creationId xmlns:p14="http://schemas.microsoft.com/office/powerpoint/2010/main" val="4212027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10.5  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Using Structures with Functions (Cont.)</a:t>
            </a:r>
          </a:p>
        </p:txBody>
      </p:sp>
      <p:sp>
        <p:nvSpPr>
          <p:cNvPr id="4813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Arrays of structures—like all other arrays—are automatically passed by reference.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To pass an array by value, create a structure with the array as a member.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Structures are passed by value, so the array is passed by value.</a:t>
            </a:r>
          </a:p>
        </p:txBody>
      </p:sp>
    </p:spTree>
    <p:extLst>
      <p:ext uri="{BB962C8B-B14F-4D97-AF65-F5344CB8AC3E}">
        <p14:creationId xmlns:p14="http://schemas.microsoft.com/office/powerpoint/2010/main" val="249252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1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49" cy="6314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33210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182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10.6  </a:t>
            </a:r>
            <a:r>
              <a:rPr lang="en-US" dirty="0" err="1" smtClean="0">
                <a:solidFill>
                  <a:srgbClr val="3380E6"/>
                </a:solidFill>
                <a:latin typeface="Consolas" panose="020B0609020204030204" pitchFamily="49" charset="0"/>
              </a:rPr>
              <a:t>typedef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keyword </a:t>
            </a:r>
            <a:r>
              <a:rPr lang="en-US" alt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provides a mechanism for creating synonyms (or aliases) for previously defined data types.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Names for structure types are often defined with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create shorter type names.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the statement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US" alt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	defines the new type name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as a synonym for type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 programmers often use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define a structure type, so a structure tag is not required. </a:t>
            </a:r>
          </a:p>
        </p:txBody>
      </p:sp>
    </p:spTree>
    <p:extLst>
      <p:ext uri="{BB962C8B-B14F-4D97-AF65-F5344CB8AC3E}">
        <p14:creationId xmlns:p14="http://schemas.microsoft.com/office/powerpoint/2010/main" val="8274915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10.6  </a:t>
            </a:r>
            <a:r>
              <a:rPr lang="en-US" dirty="0" err="1" smtClean="0">
                <a:solidFill>
                  <a:srgbClr val="3380E6"/>
                </a:solidFill>
                <a:latin typeface="Consolas" panose="020B0609020204030204" pitchFamily="49" charset="0"/>
              </a:rPr>
              <a:t>typedef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 (Cont.)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222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the following definition</a:t>
            </a:r>
          </a:p>
          <a:p>
            <a:pPr lvl="2" eaLnBrk="1" hangingPunct="1"/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*face;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*suit;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 Card; </a:t>
            </a:r>
            <a:endParaRPr lang="en-US" altLang="en-US" dirty="0" smtClean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	creates the structure type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without the need for a separate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statement.</a:t>
            </a:r>
          </a:p>
        </p:txBody>
      </p:sp>
    </p:spTree>
    <p:extLst>
      <p:ext uri="{BB962C8B-B14F-4D97-AF65-F5344CB8AC3E}">
        <p14:creationId xmlns:p14="http://schemas.microsoft.com/office/powerpoint/2010/main" val="4187894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823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10.6  </a:t>
            </a:r>
            <a:r>
              <a:rPr lang="en-US" dirty="0" err="1" smtClean="0">
                <a:solidFill>
                  <a:srgbClr val="3380E6"/>
                </a:solidFill>
                <a:latin typeface="Consolas" panose="020B0609020204030204" pitchFamily="49" charset="0"/>
              </a:rPr>
              <a:t>typedef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 (Cont.)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427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can now be used to declare variables of type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declaration</a:t>
            </a:r>
          </a:p>
          <a:p>
            <a:pPr lvl="2" eaLnBrk="1" hangingPunct="1"/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 deck[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52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	declares an array of 52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structures (i.e., variables of type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Creating a new name with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does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create a new type;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simply creates a new type name, which may be used as an alias for an existing type name. </a:t>
            </a:r>
          </a:p>
        </p:txBody>
      </p:sp>
    </p:spTree>
    <p:extLst>
      <p:ext uri="{BB962C8B-B14F-4D97-AF65-F5344CB8AC3E}">
        <p14:creationId xmlns:p14="http://schemas.microsoft.com/office/powerpoint/2010/main" val="257050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10.6  </a:t>
            </a:r>
            <a:r>
              <a:rPr lang="en-US" dirty="0" err="1" smtClean="0">
                <a:solidFill>
                  <a:srgbClr val="3380E6"/>
                </a:solidFill>
                <a:latin typeface="Consolas" panose="020B0609020204030204" pitchFamily="49" charset="0"/>
              </a:rPr>
              <a:t>typedef</a:t>
            </a:r>
            <a:r>
              <a:rPr lang="en-US" dirty="0" smtClean="0">
                <a:solidFill>
                  <a:srgbClr val="3380E6"/>
                </a:solidFill>
                <a:latin typeface="Consolas" panose="020B0609020204030204" pitchFamily="49" charset="0"/>
              </a:rPr>
              <a:t> (Cont.)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529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meaningful name helps make the program self-documenting.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when we read the previous declaration, we know “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an array of 52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s.”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Often,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used to create synonyms for the basic data types.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a program requiring four-byte integers may use type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on one system and type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on another.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Programs designed for portability often use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create an alias for four-byte integers, such as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alias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can be changed once in the program to make the program work on both systems. </a:t>
            </a:r>
          </a:p>
        </p:txBody>
      </p:sp>
    </p:spTree>
    <p:extLst>
      <p:ext uri="{BB962C8B-B14F-4D97-AF65-F5344CB8AC3E}">
        <p14:creationId xmlns:p14="http://schemas.microsoft.com/office/powerpoint/2010/main" val="146782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762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1"/>
            <a:ext cx="8096249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04158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10.7  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Example: High-Performance Card Shuffling and Dealing Simulation</a:t>
            </a:r>
          </a:p>
        </p:txBody>
      </p:sp>
      <p:sp>
        <p:nvSpPr>
          <p:cNvPr id="58371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in Fig. 10.3 is based on the card shuffling and dealing simulation discussed in Chapter 7.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represents the deck of cards as an array of structures and uses high-performance shuffling and dealing algorithms.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output is shown in Fig. 10.4.</a:t>
            </a:r>
          </a:p>
        </p:txBody>
      </p:sp>
    </p:spTree>
    <p:extLst>
      <p:ext uri="{BB962C8B-B14F-4D97-AF65-F5344CB8AC3E}">
        <p14:creationId xmlns:p14="http://schemas.microsoft.com/office/powerpoint/2010/main" val="1996920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Introduction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Structures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—sometimes referred to as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aggregates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—are collections of related variables under one name.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Structures may contain variables of many different data types—in contrast to arrays, which contain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only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elements of the same data type.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Structures are commonly used to define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records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be stored in files (see Chapter 11, C File Processing).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Pointers and structures facilitate the formation of more complex data structures such as linked lists, queues, stacks and trees (see Chapter 12, C Data Structures).</a:t>
            </a:r>
          </a:p>
        </p:txBody>
      </p:sp>
    </p:spTree>
    <p:extLst>
      <p:ext uri="{BB962C8B-B14F-4D97-AF65-F5344CB8AC3E}">
        <p14:creationId xmlns:p14="http://schemas.microsoft.com/office/powerpoint/2010/main" val="209875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42206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8644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20049" cy="6196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20810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4859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7943850" cy="61379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2106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10.7  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Example: High-Performance Card Shuffling and Dealing Simulation (Cont.)</a:t>
            </a:r>
          </a:p>
        </p:txBody>
      </p:sp>
      <p:sp>
        <p:nvSpPr>
          <p:cNvPr id="6553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the program, function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fillDeck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initializes the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array in order with “Ace” through “King” of each suit.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array is passed to function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shuffle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where the high-performance shuffling algorithm is implemented.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shuffle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takes an array of 52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 as an argument.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function loops through the 52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25892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10.7  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Example: High-Performance Card Shuffling and Dealing Simulation (Cont.)</a:t>
            </a:r>
          </a:p>
        </p:txBody>
      </p:sp>
      <p:sp>
        <p:nvSpPr>
          <p:cNvPr id="6656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each card, a number between 0 and 51 is picked randomly.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Next, the current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the randomly selected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swapped in the array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total of 52 swaps are made in a single pass of the entire array, and the array of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 is shuffled!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This algorithm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cannot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suffer from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indefinite postponement 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like the shuffling algorithm presented in Chapter 7.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Because the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 were swapped in place in the array, the high-performance dealing algorithm implemented in function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deal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requires only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one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pass of the array to deal the shuffled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 .</a:t>
            </a:r>
          </a:p>
        </p:txBody>
      </p:sp>
    </p:spTree>
    <p:extLst>
      <p:ext uri="{BB962C8B-B14F-4D97-AF65-F5344CB8AC3E}">
        <p14:creationId xmlns:p14="http://schemas.microsoft.com/office/powerpoint/2010/main" val="357791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52646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10.8  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Unions</a:t>
            </a:r>
          </a:p>
        </p:txBody>
      </p:sp>
      <p:sp>
        <p:nvSpPr>
          <p:cNvPr id="6861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union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derived data type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—like a structure—with members that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share the same storage space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different situations in a program, some variables may not be relevant, but other variables are—so a union shares the space instead of wasting storage on variables that are not being used.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members of a union can be of any data type. </a:t>
            </a:r>
          </a:p>
        </p:txBody>
      </p:sp>
    </p:spTree>
    <p:extLst>
      <p:ext uri="{BB962C8B-B14F-4D97-AF65-F5344CB8AC3E}">
        <p14:creationId xmlns:p14="http://schemas.microsoft.com/office/powerpoint/2010/main" val="3128451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10.8  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Unions (Cont.)</a:t>
            </a:r>
          </a:p>
        </p:txBody>
      </p:sp>
      <p:sp>
        <p:nvSpPr>
          <p:cNvPr id="6963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number of bytes used to store a union must be at least enough to hold 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largest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most cases, unions contain two or more data types.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Only one member, and thus one data type, can be referenced at a time.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It’s your responsibility to ensure that the data in a union is referenced with the proper data type.</a:t>
            </a:r>
          </a:p>
        </p:txBody>
      </p:sp>
    </p:spTree>
    <p:extLst>
      <p:ext uri="{BB962C8B-B14F-4D97-AF65-F5344CB8AC3E}">
        <p14:creationId xmlns:p14="http://schemas.microsoft.com/office/powerpoint/2010/main" val="2264526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10.1  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Introduction (Cont.)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We’ll also discuss:</a:t>
            </a:r>
          </a:p>
          <a:p>
            <a:pPr lvl="1" eaLnBrk="1" hangingPunct="1"/>
            <a:r>
              <a:rPr lang="en-US" alt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typedefs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—for creating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aliases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for previously defined data types</a:t>
            </a:r>
          </a:p>
          <a:p>
            <a:pPr lvl="1" eaLnBrk="1" hangingPunct="1"/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unions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—derived data types like structures, but with members that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share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storage space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bitwise operators—for manipulating the bits of integral operands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 fields—</a:t>
            </a:r>
            <a:r>
              <a:rPr lang="en-US" altLang="en-US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members of structures or unions for which you specify the number of bits in which the members are stored, helping you pack information tightly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enumerations—sets of integer constants represented by identifiers. </a:t>
            </a:r>
          </a:p>
        </p:txBody>
      </p:sp>
    </p:spTree>
    <p:extLst>
      <p:ext uri="{BB962C8B-B14F-4D97-AF65-F5344CB8AC3E}">
        <p14:creationId xmlns:p14="http://schemas.microsoft.com/office/powerpoint/2010/main" val="3299742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2906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58442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10.8.1  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Union Declarations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union definition has the same format as a structure definition.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definition</a:t>
            </a:r>
          </a:p>
          <a:p>
            <a:pPr lvl="2" eaLnBrk="1" hangingPunct="1"/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number {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y;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r>
              <a:rPr lang="en-US" altLang="en-US" b="1" dirty="0" smtClean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  <a:p>
            <a:pPr marL="365125" lvl="1" indent="0" eaLnBrk="1" hangingPunct="1">
              <a:buFont typeface="Verdana" panose="020B0604030504040204" pitchFamily="34" charset="0"/>
              <a:buNone/>
            </a:pP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indicates that </a:t>
            </a:r>
            <a:r>
              <a:rPr lang="en-US" altLang="en-US" sz="2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sz="2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type with members </a:t>
            </a:r>
            <a:r>
              <a:rPr lang="en-US" altLang="en-US" sz="2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union definition is normally placed in a header and included in all source files that use the union type. </a:t>
            </a:r>
          </a:p>
        </p:txBody>
      </p:sp>
    </p:spTree>
    <p:extLst>
      <p:ext uri="{BB962C8B-B14F-4D97-AF65-F5344CB8AC3E}">
        <p14:creationId xmlns:p14="http://schemas.microsoft.com/office/powerpoint/2010/main" val="28482867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5929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10.8.2  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Operations That Can Be Performed on Unions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475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operations that can be performed on a union are: 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assigning a union to another union of the same type, 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taking the address (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of a union variable,</a:t>
            </a:r>
          </a:p>
          <a:p>
            <a:pPr lvl="1"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and accessing union members using the structure member operator and the structure pointer operator.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Unions may not be compared using operators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!=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for the same reasons that structures cannot be compared.</a:t>
            </a:r>
          </a:p>
        </p:txBody>
      </p:sp>
    </p:spTree>
    <p:extLst>
      <p:ext uri="{BB962C8B-B14F-4D97-AF65-F5344CB8AC3E}">
        <p14:creationId xmlns:p14="http://schemas.microsoft.com/office/powerpoint/2010/main" val="31068024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10.8.3  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Initializing Unions in Declarations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577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a declaration,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a union may be initialized with a value of the same type as the first union member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example, with the union in Section 10.8.1, the statement</a:t>
            </a:r>
          </a:p>
          <a:p>
            <a:pPr lvl="2" eaLnBrk="1" hangingPunct="1"/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 value = {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10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	is a valid initialization of union 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because the union is initialized with an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but the following declaration would truncate the floating-point part of the initializer value and normally would produce a warning from the compiler:</a:t>
            </a:r>
          </a:p>
          <a:p>
            <a:pPr lvl="2" eaLnBrk="1" hangingPunct="1"/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dirty="0" smtClean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 value = {</a:t>
            </a:r>
            <a:r>
              <a:rPr lang="en-US" altLang="en-US" b="1" dirty="0" smtClean="0">
                <a:solidFill>
                  <a:srgbClr val="00B0F0"/>
                </a:solidFill>
                <a:latin typeface="Consolas" panose="020B0609020204030204" pitchFamily="49" charset="0"/>
              </a:rPr>
              <a:t>1.43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627924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20050" cy="619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49075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6022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10.8.4  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Demonstrating Unions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7885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in Fig. 10.5 uses the 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of type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display the value stored in the union as both an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a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output is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implementation dependent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output shows that the internal representation of a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value can be quite different from the representation of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19582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49" cy="6255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3566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Structure Definitions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Structures are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derived data types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—they’re constructed using objects of other types.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Consider the following structure definition:</a:t>
            </a:r>
          </a:p>
          <a:p>
            <a:pPr lvl="2" eaLnBrk="1" hangingPunct="1"/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card {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*face;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*suit;</a:t>
            </a:r>
            <a:b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Keyword </a:t>
            </a:r>
            <a:r>
              <a:rPr lang="en-US" alt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introduces the structure definition.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identifier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structure tag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which names the structure definition and is used with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declare variables of the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structure type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—e.g.,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215412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1261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10.9  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Bitwise Operators</a:t>
            </a:r>
          </a:p>
        </p:txBody>
      </p:sp>
      <p:sp>
        <p:nvSpPr>
          <p:cNvPr id="8294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Computers represent all data internally as sequences of bits.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Each bit can assume the value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or the value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On most systems, a sequence of 8 bits forms a byte—the typical storage unit for a variable of type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Other data types are stored in larger numbers of bytes.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bitwise operators are used to manipulate the bits of integral operands both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signed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Unsigned integers are normally used with the bitwise operators.</a:t>
            </a:r>
          </a:p>
        </p:txBody>
      </p:sp>
    </p:spTree>
    <p:extLst>
      <p:ext uri="{BB962C8B-B14F-4D97-AF65-F5344CB8AC3E}">
        <p14:creationId xmlns:p14="http://schemas.microsoft.com/office/powerpoint/2010/main" val="17130751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49" cy="63146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72701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10.9  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Bitwise Operators (Cont.)</a:t>
            </a:r>
          </a:p>
        </p:txBody>
      </p:sp>
      <p:sp>
        <p:nvSpPr>
          <p:cNvPr id="849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bitwise operator discussions in this section show the binary representations of the integer operands.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a detailed explanation of the binary (also called base-2) number system see Appendix C.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Because of the machine-dependent nature of bitwise manipulations, these programs may not work correctly on your system.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bitwise operators are 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bitwise AND (</a:t>
            </a:r>
            <a:r>
              <a:rPr lang="en-US" altLang="en-US" sz="2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bitwise inclusive OR (</a:t>
            </a:r>
            <a:r>
              <a:rPr lang="en-US" altLang="en-US" sz="2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 bitwise exclusive OR (</a:t>
            </a:r>
            <a:r>
              <a:rPr lang="en-US" altLang="en-US" sz="2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^</a:t>
            </a:r>
            <a:r>
              <a:rPr lang="en-US" altLang="en-US" sz="2500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; also known as 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bitwise XOR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 left shift (</a:t>
            </a:r>
            <a:r>
              <a:rPr lang="en-US" altLang="en-US" sz="2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right shift (</a:t>
            </a:r>
            <a:r>
              <a:rPr lang="en-US" altLang="en-US" sz="2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&gt;&gt;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 complement (</a:t>
            </a:r>
            <a:r>
              <a:rPr lang="en-US" altLang="en-US" sz="25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~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242340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10.9  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Bitwise Operators (Cont.)</a:t>
            </a:r>
          </a:p>
        </p:txBody>
      </p:sp>
      <p:sp>
        <p:nvSpPr>
          <p:cNvPr id="8601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bitwise AND, bitwise inclusive OR and bitwise exclusive OR operators compare their two operands bit by bit.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bitwise AND operator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sets each bit in the result to 1 if the corresponding bit in both operands is 1.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bitwise inclusive OR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operator sets each bit in the result to 1 if the corresponding bit in either (or both) operand(s) is 1.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bitwise exclusive OR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operator sets each bit in the result to 1 if the corresponding bit in exactly one operand is 1. </a:t>
            </a:r>
          </a:p>
        </p:txBody>
      </p:sp>
    </p:spTree>
    <p:extLst>
      <p:ext uri="{BB962C8B-B14F-4D97-AF65-F5344CB8AC3E}">
        <p14:creationId xmlns:p14="http://schemas.microsoft.com/office/powerpoint/2010/main" val="38258049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10.9  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Bitwise Operators (Cont.)</a:t>
            </a:r>
          </a:p>
        </p:txBody>
      </p:sp>
      <p:sp>
        <p:nvSpPr>
          <p:cNvPr id="8704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left-shift operator 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shifts the bits of its left operand to the left by the number of bits specified in its right operand. </a:t>
            </a:r>
          </a:p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right-shift operator 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shifts the bits in its left operand to the right by the number of bits specified in its right operand. </a:t>
            </a:r>
          </a:p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bitwise complement operator 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sets all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bits in its operand to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the result and sets all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bits to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the result. </a:t>
            </a:r>
          </a:p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Detailed discussions of each bitwise operator appear in the examples that follow. </a:t>
            </a:r>
          </a:p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bitwise operators are summarized in Fig. 10.6.</a:t>
            </a:r>
          </a:p>
        </p:txBody>
      </p:sp>
    </p:spTree>
    <p:extLst>
      <p:ext uri="{BB962C8B-B14F-4D97-AF65-F5344CB8AC3E}">
        <p14:creationId xmlns:p14="http://schemas.microsoft.com/office/powerpoint/2010/main" val="29661052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248650" cy="63734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96615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10.9.1  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Displaying an Unsigned Integer in Bits 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8909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When using the bitwise operators, it’s useful to display values in binary to show the precise effects of these operators.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of Fig. 10.7 prints an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in its binary representation in groups of eight bits each for readability.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For the examples in this section, we assume an implementation where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stored in 4 bytes (32 bits) of memory. </a:t>
            </a:r>
          </a:p>
        </p:txBody>
      </p:sp>
    </p:spTree>
    <p:extLst>
      <p:ext uri="{BB962C8B-B14F-4D97-AF65-F5344CB8AC3E}">
        <p14:creationId xmlns:p14="http://schemas.microsoft.com/office/powerpoint/2010/main" val="14370241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1"/>
            <a:ext cx="8096249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56812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49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Variables declared within the braces of the structure definition are the structure’s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members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Members of the same structure type must have unique names, but two different structure types may contain members of the same name without conflict (we’ll soon see why).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Each structure definition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must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end with a semicolon.</a:t>
            </a:r>
          </a:p>
        </p:txBody>
      </p:sp>
    </p:spTree>
    <p:extLst>
      <p:ext uri="{BB962C8B-B14F-4D97-AF65-F5344CB8AC3E}">
        <p14:creationId xmlns:p14="http://schemas.microsoft.com/office/powerpoint/2010/main" val="18038757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Displaying an Unsigned Integer in Bits 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(Cont.)</a:t>
            </a:r>
          </a:p>
        </p:txBody>
      </p:sp>
      <p:sp>
        <p:nvSpPr>
          <p:cNvPr id="9318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displayBits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uses the bitwise AND operator to combine variable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with variable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endParaRPr lang="en-US" altLang="en-US" sz="25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Often, the bitwise AND operator is used with an operand called a </a:t>
            </a:r>
            <a:r>
              <a:rPr lang="en-US" altLang="en-US" sz="2500" dirty="0" smtClean="0">
                <a:solidFill>
                  <a:srgbClr val="0000FF"/>
                </a:solidFill>
                <a:latin typeface="Cambria" panose="02040503050406030204" pitchFamily="18" charset="0"/>
              </a:rPr>
              <a:t>mask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—an integer value with specific bits set to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Masks are used to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hide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some bits in a value while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selecting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other bits. </a:t>
            </a:r>
          </a:p>
          <a:p>
            <a:pPr eaLnBrk="1" hangingPunct="1"/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function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displayBits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mask variable </a:t>
            </a:r>
            <a:r>
              <a:rPr lang="en-US" altLang="en-US" sz="25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assigned the value</a:t>
            </a:r>
          </a:p>
          <a:p>
            <a:pPr lvl="2" eaLnBrk="1" hangingPunct="1"/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altLang="en-US" sz="19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31</a:t>
            </a:r>
            <a:r>
              <a:rPr lang="en-US" altLang="en-US" sz="19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(10000000 00000000 00000000 00000000) </a:t>
            </a:r>
          </a:p>
        </p:txBody>
      </p:sp>
    </p:spTree>
    <p:extLst>
      <p:ext uri="{BB962C8B-B14F-4D97-AF65-F5344CB8AC3E}">
        <p14:creationId xmlns:p14="http://schemas.microsoft.com/office/powerpoint/2010/main" val="15976419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Displaying an Unsigned Integer in Bits (Cont.)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9421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left-shift operator shifts the value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from the low-order (rightmost) bit to the high-order (leftmost) bit in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fills in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bits from the right. </a:t>
            </a:r>
          </a:p>
          <a:p>
            <a:pPr>
              <a:lnSpc>
                <a:spcPct val="90000"/>
              </a:lnSpc>
            </a:pPr>
            <a:r>
              <a:rPr lang="en-US" alt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putchar</a:t>
            </a:r>
            <a:r>
              <a:rPr lang="en-US" alt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(value &amp; </a:t>
            </a:r>
            <a:r>
              <a:rPr lang="en-US" altLang="en-US" sz="2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sz="2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altLang="en-US" sz="28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'1'</a:t>
            </a:r>
            <a:r>
              <a:rPr lang="en-US" altLang="en-US" sz="2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en-US" sz="28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'0'</a:t>
            </a:r>
            <a:r>
              <a:rPr lang="en-US" altLang="en-US" sz="2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	determines whether a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or a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should be printed for the current leftmost bit of 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combined using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all the bits except the high-order bit in 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“masked off” (hidden), because any bit “</a:t>
            </a:r>
            <a:r>
              <a:rPr lang="en-US" altLang="en-US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ANDed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” with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yields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528677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Displaying an Unsigned Integer in Bits (Cont.)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9523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the leftmost bit is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evaluates to a nonzero (true) value and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printed—otherwise,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printed.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then left shifted one bit by the expression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&lt;&lt;=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(this is equivalent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These steps are repeated for each bit in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Figure 10.8 summarizes the results of combining two bits with the bitwise AND operator.</a:t>
            </a:r>
          </a:p>
        </p:txBody>
      </p:sp>
    </p:spTree>
    <p:extLst>
      <p:ext uri="{BB962C8B-B14F-4D97-AF65-F5344CB8AC3E}">
        <p14:creationId xmlns:p14="http://schemas.microsoft.com/office/powerpoint/2010/main" val="9080442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14405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926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33724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10.9.2  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Making Function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displayBits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More Scalable and Portable</a:t>
            </a:r>
            <a:endParaRPr lang="en-US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9830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Fig. 10.7, we hard coded the integer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indicate that the value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should be shifted to the leftmost bit in the variable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Similarly, we hard coded the integer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32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indicate that the loop should iterate 32 times—once for each bit in 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We assumed that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always stored in 32 bits (4 bytes) of memory.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Many of today’s popular computers use 32-bit or 64-bit word hardware architectures. </a:t>
            </a:r>
          </a:p>
        </p:txBody>
      </p:sp>
    </p:spTree>
    <p:extLst>
      <p:ext uri="{BB962C8B-B14F-4D97-AF65-F5344CB8AC3E}">
        <p14:creationId xmlns:p14="http://schemas.microsoft.com/office/powerpoint/2010/main" val="538444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Making Function </a:t>
            </a:r>
            <a:r>
              <a:rPr lang="en-US" dirty="0" err="1">
                <a:solidFill>
                  <a:srgbClr val="3380E6"/>
                </a:solidFill>
                <a:latin typeface="Calibri" panose="020F0502020204030204" pitchFamily="34" charset="0"/>
              </a:rPr>
              <a:t>displayBits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More Scalable and Portable</a:t>
            </a:r>
            <a:r>
              <a:rPr lang="en-US" dirty="0" smtClean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99331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As a C programmer, you’ll tend to work across many hardware architectures, and sometimes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will be stored in smaller or larger numbers of bits.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We can make the program in Fig. 10.7 more scalable and more portable by replacing the integer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with the expression</a:t>
            </a:r>
          </a:p>
          <a:p>
            <a:pPr lvl="2" eaLnBrk="1" hangingPunct="1"/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CHAR_BIT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</a:p>
          <a:p>
            <a:pPr eaLnBrk="1" hangingPunct="1">
              <a:buFont typeface="Wingdings 3" panose="05040102010807070707" pitchFamily="18" charset="2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	and by replacing the integer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32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with the expression</a:t>
            </a:r>
          </a:p>
          <a:p>
            <a:pPr lvl="2" eaLnBrk="1" hangingPunct="1"/>
            <a:r>
              <a:rPr lang="en-US" altLang="en-US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CHAR_BIT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6672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10.9.2  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Making Function </a:t>
            </a:r>
            <a:r>
              <a:rPr lang="en-US" sz="2800" dirty="0" err="1">
                <a:solidFill>
                  <a:srgbClr val="3380E6"/>
                </a:solidFill>
                <a:latin typeface="Calibri" panose="020F0502020204030204" pitchFamily="34" charset="0"/>
              </a:rPr>
              <a:t>displayBits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 More Scalable and Portable (Cont.)</a:t>
            </a:r>
            <a:endParaRPr lang="en-US" sz="2800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symbolic constant </a:t>
            </a:r>
            <a:r>
              <a:rPr lang="en-US" alt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CHAR_BIT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(defined in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limits.h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represents the number of bits in a byte (normally 8).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On a computer that uses 32-bit words, the expression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(unsigned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evaluates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so the two preceding expressions evaluate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32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respectively.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On a computer that uses 16-bit words, the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expression evaluates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the two preceding expressions evaluate to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42440060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24B5A1"/>
                </a:solidFill>
                <a:latin typeface="Calibri" panose="020F0502020204030204" pitchFamily="34" charset="0"/>
              </a:rPr>
              <a:t>10.9.3  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AND, Inclusive OR, Exclusive OR and Complement Operators </a:t>
            </a:r>
            <a:endParaRPr lang="en-US" sz="2800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Figure 10.9 demonstrates the use of the bitwise AND operator, the bitwise inclusive OR operator, the bitwise exclusive OR operator and the bitwise complement operator.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program uses function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displayBits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to print the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values. </a:t>
            </a:r>
          </a:p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output is shown in Fig. 10.10.</a:t>
            </a:r>
          </a:p>
        </p:txBody>
      </p:sp>
    </p:spTree>
    <p:extLst>
      <p:ext uri="{BB962C8B-B14F-4D97-AF65-F5344CB8AC3E}">
        <p14:creationId xmlns:p14="http://schemas.microsoft.com/office/powerpoint/2010/main" val="394825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0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5194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81460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20050" cy="619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3896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96250" cy="62557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3297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09368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20050" cy="619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83058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Calibri" panose="020F0502020204030204" pitchFamily="34" charset="0"/>
              </a:rPr>
              <a:t>10.9.3  </a:t>
            </a:r>
            <a:r>
              <a:rPr lang="en-US" sz="2600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AND, Inclusive OR, Exclusive OR and Complement Operators </a:t>
            </a:r>
            <a:r>
              <a:rPr lang="en-US" sz="2600" dirty="0" smtClean="0">
                <a:solidFill>
                  <a:srgbClr val="3380E6"/>
                </a:solidFill>
                <a:latin typeface="Calibri" panose="020F0502020204030204" pitchFamily="34" charset="0"/>
              </a:rPr>
              <a:t> (Cont.)</a:t>
            </a:r>
          </a:p>
        </p:txBody>
      </p:sp>
      <p:sp>
        <p:nvSpPr>
          <p:cNvPr id="10752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Fig. 10.9, integer variable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assigned value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65535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11111111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11111111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and variable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mask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assigned the value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mask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combined using the bitwise AND operator (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in the expression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mask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the result is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All the bits except the low-order bit in variable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“masked off” (hidden) by “</a:t>
            </a:r>
            <a:r>
              <a:rPr lang="en-US" altLang="en-US" sz="2500" dirty="0" err="1" smtClean="0">
                <a:solidFill>
                  <a:srgbClr val="000000"/>
                </a:solidFill>
                <a:latin typeface="Cambria" panose="02040503050406030204" pitchFamily="18" charset="0"/>
              </a:rPr>
              <a:t>ANDing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” with variable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mask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bitwise inclusive OR operator 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is used to set specific bits to 1 in an operand. </a:t>
            </a:r>
          </a:p>
        </p:txBody>
      </p:sp>
    </p:spTree>
    <p:extLst>
      <p:ext uri="{BB962C8B-B14F-4D97-AF65-F5344CB8AC3E}">
        <p14:creationId xmlns:p14="http://schemas.microsoft.com/office/powerpoint/2010/main" val="7208057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Calibri" panose="020F0502020204030204" pitchFamily="34" charset="0"/>
              </a:rPr>
              <a:t>10.9.3  </a:t>
            </a:r>
            <a:r>
              <a:rPr lang="en-US" sz="2600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AND, Inclusive OR, Exclusive OR and Complement Operators  (Cont.)</a:t>
            </a:r>
            <a:endParaRPr lang="en-US" sz="2600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108547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Fig. 10.9, variable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assigned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00001111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), and variable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setBits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is assigned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241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11110001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setBits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combined using 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bitwise inclusive OR operator 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the expression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|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setBits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the result is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255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11111111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Figure 10.11 summarizes the results of combining two bits with the </a:t>
            </a:r>
            <a:r>
              <a:rPr lang="en-US" altLang="en-US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bitwise inclusive OR operator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4868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020050" cy="619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47403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Calibri" panose="020F0502020204030204" pitchFamily="34" charset="0"/>
              </a:rPr>
              <a:t>10.9.3  </a:t>
            </a:r>
            <a:r>
              <a:rPr lang="en-US" sz="2600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AND, Inclusive OR, Exclusive OR and Complement Operators  (Cont.)</a:t>
            </a:r>
            <a:endParaRPr lang="en-US" sz="2600" dirty="0" smtClean="0">
              <a:solidFill>
                <a:srgbClr val="3380E6"/>
              </a:solidFill>
              <a:latin typeface="Calibri" panose="020F0502020204030204" pitchFamily="34" charset="0"/>
            </a:endParaRPr>
          </a:p>
        </p:txBody>
      </p:sp>
      <p:sp>
        <p:nvSpPr>
          <p:cNvPr id="110595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bitwise exclusive OR operator (</a:t>
            </a:r>
            <a:r>
              <a:rPr lang="en-US" altLang="en-US" sz="2500" i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^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sets each bit in the result to 1 if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exactly 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one of the corresponding bits in its two operands is 1.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Fig. 10.9, variables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number2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are assigned the values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139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10001011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and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199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11000111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When these variables are combined with the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bitwise exclusive OR operator 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in the expression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^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number2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, the result is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01001100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Figure 10.12 summarizes the results of combining two bits with the </a:t>
            </a:r>
            <a:r>
              <a:rPr lang="en-US" altLang="en-US" sz="2500" i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bitwise exclusive OR operator</a:t>
            </a:r>
            <a:r>
              <a:rPr lang="en-US" altLang="en-US" sz="25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04083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1" y="0"/>
            <a:ext cx="8172450" cy="63146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28602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8"/>
  <p:tag name="MMPROD_UIDATA" val="&lt;database version=&quot;9.0&quot;&gt;&lt;object type=&quot;1&quot; unique_id=&quot;10001&quot;&gt;&lt;object type=&quot;2&quot; unique_id=&quot;13154&quot;&gt;&lt;object type=&quot;3&quot; unique_id=&quot;13156&quot;&gt;&lt;property id=&quot;20148&quot; value=&quot;5&quot;/&gt;&lt;property id=&quot;20300&quot; value=&quot;Slide 2&quot;/&gt;&lt;property id=&quot;20307&quot; value=&quot;258&quot;/&gt;&lt;/object&gt;&lt;object type=&quot;3&quot; unique_id=&quot;13157&quot;&gt;&lt;property id=&quot;20148&quot; value=&quot;5&quot;/&gt;&lt;property id=&quot;20300&quot; value=&quot;Slide 3&quot;/&gt;&lt;property id=&quot;20307&quot; value=&quot;259&quot;/&gt;&lt;/object&gt;&lt;object type=&quot;3&quot; unique_id=&quot;13158&quot;&gt;&lt;property id=&quot;20148&quot; value=&quot;5&quot;/&gt;&lt;property id=&quot;20300&quot; value=&quot;Slide 4&quot;/&gt;&lt;property id=&quot;20307&quot; value=&quot;260&quot;/&gt;&lt;/object&gt;&lt;object type=&quot;3&quot; unique_id=&quot;13159&quot;&gt;&lt;property id=&quot;20148&quot; value=&quot;5&quot;/&gt;&lt;property id=&quot;20300&quot; value=&quot;Slide 9&quot;/&gt;&lt;property id=&quot;20307&quot; value=&quot;261&quot;/&gt;&lt;/object&gt;&lt;object type=&quot;3&quot; unique_id=&quot;13160&quot;&gt;&lt;property id=&quot;20148&quot; value=&quot;5&quot;/&gt;&lt;property id=&quot;20300&quot; value=&quot;Slide 17&quot;/&gt;&lt;property id=&quot;20307&quot; value=&quot;262&quot;/&gt;&lt;/object&gt;&lt;object type=&quot;3&quot; unique_id=&quot;13161&quot;&gt;&lt;property id=&quot;20148&quot; value=&quot;5&quot;/&gt;&lt;property id=&quot;20300&quot; value=&quot;Slide 18&quot;/&gt;&lt;property id=&quot;20307&quot; value=&quot;263&quot;/&gt;&lt;/object&gt;&lt;object type=&quot;3&quot; unique_id=&quot;13162&quot;&gt;&lt;property id=&quot;20148&quot; value=&quot;5&quot;/&gt;&lt;property id=&quot;20300&quot; value=&quot;Slide 20&quot;/&gt;&lt;property id=&quot;20307&quot; value=&quot;264&quot;/&gt;&lt;/object&gt;&lt;object type=&quot;3&quot; unique_id=&quot;13163&quot;&gt;&lt;property id=&quot;20148&quot; value=&quot;5&quot;/&gt;&lt;property id=&quot;20300&quot; value=&quot;Slide 24&quot;/&gt;&lt;property id=&quot;20307&quot; value=&quot;265&quot;/&gt;&lt;/object&gt;&lt;object type=&quot;3&quot; unique_id=&quot;13164&quot;&gt;&lt;property id=&quot;20148&quot; value=&quot;5&quot;/&gt;&lt;property id=&quot;20300&quot; value=&quot;Slide 25&quot;/&gt;&lt;property id=&quot;20307&quot; value=&quot;266&quot;/&gt;&lt;/object&gt;&lt;object type=&quot;3&quot; unique_id=&quot;13165&quot;&gt;&lt;property id=&quot;20148&quot; value=&quot;5&quot;/&gt;&lt;property id=&quot;20300&quot; value=&quot;Slide 31&quot;/&gt;&lt;property id=&quot;20307&quot; value=&quot;267&quot;/&gt;&lt;/object&gt;&lt;object type=&quot;3&quot; unique_id=&quot;13166&quot;&gt;&lt;property id=&quot;20148&quot; value=&quot;5&quot;/&gt;&lt;property id=&quot;20300&quot; value=&quot;Slide 32&quot;/&gt;&lt;property id=&quot;20307&quot; value=&quot;268&quot;/&gt;&lt;/object&gt;&lt;object type=&quot;3&quot; unique_id=&quot;13167&quot;&gt;&lt;property id=&quot;20148&quot; value=&quot;5&quot;/&gt;&lt;property id=&quot;20300&quot; value=&quot;Slide 33&quot;/&gt;&lt;property id=&quot;20307&quot; value=&quot;269&quot;/&gt;&lt;/object&gt;&lt;object type=&quot;3&quot; unique_id=&quot;13168&quot;&gt;&lt;property id=&quot;20148&quot; value=&quot;5&quot;/&gt;&lt;property id=&quot;20300&quot; value=&quot;Slide 34&quot;/&gt;&lt;property id=&quot;20307&quot; value=&quot;270&quot;/&gt;&lt;/object&gt;&lt;object type=&quot;3&quot; unique_id=&quot;13169&quot;&gt;&lt;property id=&quot;20148&quot; value=&quot;5&quot;/&gt;&lt;property id=&quot;20300&quot; value=&quot;Slide 36&quot;/&gt;&lt;property id=&quot;20307&quot; value=&quot;271&quot;/&gt;&lt;/object&gt;&lt;object type=&quot;3&quot; unique_id=&quot;13170&quot;&gt;&lt;property id=&quot;20148&quot; value=&quot;5&quot;/&gt;&lt;property id=&quot;20300&quot; value=&quot;Slide 37&quot;/&gt;&lt;property id=&quot;20307&quot; value=&quot;272&quot;/&gt;&lt;/object&gt;&lt;object type=&quot;3&quot; unique_id=&quot;13171&quot;&gt;&lt;property id=&quot;20148&quot; value=&quot;5&quot;/&gt;&lt;property id=&quot;20300&quot; value=&quot;Slide 40&quot;/&gt;&lt;property id=&quot;20307&quot; value=&quot;273&quot;/&gt;&lt;/object&gt;&lt;object type=&quot;3&quot; unique_id=&quot;13172&quot;&gt;&lt;property id=&quot;20148&quot; value=&quot;5&quot;/&gt;&lt;property id=&quot;20300&quot; value=&quot;Slide 41&quot;/&gt;&lt;property id=&quot;20307&quot; value=&quot;274&quot;/&gt;&lt;/object&gt;&lt;object type=&quot;3&quot; unique_id=&quot;13173&quot;&gt;&lt;property id=&quot;20148&quot; value=&quot;5&quot;/&gt;&lt;property id=&quot;20300&quot; value=&quot;Slide 44&quot;/&gt;&lt;property id=&quot;20307&quot; value=&quot;275&quot;/&gt;&lt;/object&gt;&lt;object type=&quot;3&quot; unique_id=&quot;13174&quot;&gt;&lt;property id=&quot;20148&quot; value=&quot;5&quot;/&gt;&lt;property id=&quot;20300&quot; value=&quot;Slide 47&quot;/&gt;&lt;property id=&quot;20307&quot; value=&quot;276&quot;/&gt;&lt;/object&gt;&lt;object type=&quot;3&quot; unique_id=&quot;13175&quot;&gt;&lt;property id=&quot;20148&quot; value=&quot;5&quot;/&gt;&lt;property id=&quot;20300&quot; value=&quot;Slide 48&quot;/&gt;&lt;property id=&quot;20307&quot; value=&quot;277&quot;/&gt;&lt;/object&gt;&lt;object type=&quot;3&quot; unique_id=&quot;13176&quot;&gt;&lt;property id=&quot;20148&quot; value=&quot;5&quot;/&gt;&lt;property id=&quot;20300&quot; value=&quot;Slide 50&quot;/&gt;&lt;property id=&quot;20307&quot; value=&quot;278&quot;/&gt;&lt;/object&gt;&lt;object type=&quot;3&quot; unique_id=&quot;13177&quot;&gt;&lt;property id=&quot;20148&quot; value=&quot;5&quot;/&gt;&lt;property id=&quot;20300&quot; value=&quot;Slide 51&quot;/&gt;&lt;property id=&quot;20307&quot; value=&quot;279&quot;/&gt;&lt;/object&gt;&lt;object type=&quot;3&quot; unique_id=&quot;13178&quot;&gt;&lt;property id=&quot;20148&quot; value=&quot;5&quot;/&gt;&lt;property id=&quot;20300&quot; value=&quot;Slide 52&quot;/&gt;&lt;property id=&quot;20307&quot; value=&quot;280&quot;/&gt;&lt;/object&gt;&lt;object type=&quot;3&quot; unique_id=&quot;13179&quot;&gt;&lt;property id=&quot;20148&quot; value=&quot;5&quot;/&gt;&lt;property id=&quot;20300&quot; value=&quot;Slide 53&quot;/&gt;&lt;property id=&quot;20307&quot; value=&quot;281&quot;/&gt;&lt;/object&gt;&lt;object type=&quot;3&quot; unique_id=&quot;13180&quot;&gt;&lt;property id=&quot;20148&quot; value=&quot;5&quot;/&gt;&lt;property id=&quot;20300&quot; value=&quot;Slide 54&quot;/&gt;&lt;property id=&quot;20307&quot; value=&quot;282&quot;/&gt;&lt;/object&gt;&lt;object type=&quot;3&quot; unique_id=&quot;13181&quot;&gt;&lt;property id=&quot;20148&quot; value=&quot;5&quot;/&gt;&lt;property id=&quot;20300&quot; value=&quot;Slide 57&quot;/&gt;&lt;property id=&quot;20307&quot; value=&quot;283&quot;/&gt;&lt;/object&gt;&lt;object type=&quot;3&quot; unique_id=&quot;13182&quot;&gt;&lt;property id=&quot;20148&quot; value=&quot;5&quot;/&gt;&lt;property id=&quot;20300&quot; value=&quot;Slide 60&quot;/&gt;&lt;property id=&quot;20307&quot; value=&quot;284&quot;/&gt;&lt;/object&gt;&lt;object type=&quot;3&quot; unique_id=&quot;13183&quot;&gt;&lt;property id=&quot;20148&quot; value=&quot;5&quot;/&gt;&lt;property id=&quot;20300&quot; value=&quot;Slide 61&quot;/&gt;&lt;property id=&quot;20307&quot; value=&quot;285&quot;/&gt;&lt;/object&gt;&lt;object type=&quot;3&quot; unique_id=&quot;13184&quot;&gt;&lt;property id=&quot;20148&quot; value=&quot;5&quot;/&gt;&lt;property id=&quot;20300&quot; value=&quot;Slide 63&quot;/&gt;&lt;property id=&quot;20307&quot; value=&quot;286&quot;/&gt;&lt;/object&gt;&lt;object type=&quot;3&quot; unique_id=&quot;13185&quot;&gt;&lt;property id=&quot;20148&quot; value=&quot;5&quot;/&gt;&lt;property id=&quot;20300&quot; value=&quot;Slide 66&quot;/&gt;&lt;property id=&quot;20307&quot; value=&quot;287&quot;/&gt;&lt;/object&gt;&lt;object type=&quot;3&quot; unique_id=&quot;13186&quot;&gt;&lt;property id=&quot;20148&quot; value=&quot;5&quot;/&gt;&lt;property id=&quot;20300&quot; value=&quot;Slide 67&quot;/&gt;&lt;property id=&quot;20307&quot; value=&quot;288&quot;/&gt;&lt;/object&gt;&lt;object type=&quot;3&quot; unique_id=&quot;13187&quot;&gt;&lt;property id=&quot;20148&quot; value=&quot;5&quot;/&gt;&lt;property id=&quot;20300&quot; value=&quot;Slide 69&quot;/&gt;&lt;property id=&quot;20307&quot; value=&quot;289&quot;/&gt;&lt;/object&gt;&lt;object type=&quot;3&quot; unique_id=&quot;13188&quot;&gt;&lt;property id=&quot;20148&quot; value=&quot;5&quot;/&gt;&lt;property id=&quot;20300&quot; value=&quot;Slide 70&quot;/&gt;&lt;property id=&quot;20307&quot; value=&quot;290&quot;/&gt;&lt;/object&gt;&lt;object type=&quot;3&quot; unique_id=&quot;13189&quot;&gt;&lt;property id=&quot;20148&quot; value=&quot;5&quot;/&gt;&lt;property id=&quot;20300&quot; value=&quot;Slide 72&quot;/&gt;&lt;property id=&quot;20307&quot; value=&quot;291&quot;/&gt;&lt;/object&gt;&lt;object type=&quot;3&quot; unique_id=&quot;13190&quot;&gt;&lt;property id=&quot;20148&quot; value=&quot;5&quot;/&gt;&lt;property id=&quot;20300&quot; value=&quot;Slide 76&quot;/&gt;&lt;property id=&quot;20307&quot; value=&quot;292&quot;/&gt;&lt;/object&gt;&lt;object type=&quot;3&quot; unique_id=&quot;13191&quot;&gt;&lt;property id=&quot;20148&quot; value=&quot;5&quot;/&gt;&lt;property id=&quot;20300&quot; value=&quot;Slide 78&quot;/&gt;&lt;property id=&quot;20307&quot; value=&quot;293&quot;/&gt;&lt;/object&gt;&lt;object type=&quot;3&quot; unique_id=&quot;13192&quot;&gt;&lt;property id=&quot;20148&quot; value=&quot;5&quot;/&gt;&lt;property id=&quot;20300&quot; value=&quot;Slide 79&quot;/&gt;&lt;property id=&quot;20307&quot; value=&quot;294&quot;/&gt;&lt;/object&gt;&lt;object type=&quot;3&quot; unique_id=&quot;13193&quot;&gt;&lt;property id=&quot;20148&quot; value=&quot;5&quot;/&gt;&lt;property id=&quot;20300&quot; value=&quot;Slide 83&quot;/&gt;&lt;property id=&quot;20307&quot; value=&quot;295&quot;/&gt;&lt;/object&gt;&lt;object type=&quot;3&quot; unique_id=&quot;13194&quot;&gt;&lt;property id=&quot;20148&quot; value=&quot;5&quot;/&gt;&lt;property id=&quot;20300&quot; value=&quot;Slide 84&quot;/&gt;&lt;property id=&quot;20307&quot; value=&quot;296&quot;/&gt;&lt;/object&gt;&lt;object type=&quot;3&quot; unique_id=&quot;13195&quot;&gt;&lt;property id=&quot;20148&quot; value=&quot;5&quot;/&gt;&lt;property id=&quot;20300&quot; value=&quot;Slide 85&quot;/&gt;&lt;property id=&quot;20307&quot; value=&quot;297&quot;/&gt;&lt;/object&gt;&lt;object type=&quot;3&quot; unique_id=&quot;13196&quot;&gt;&lt;property id=&quot;20148&quot; value=&quot;5&quot;/&gt;&lt;property id=&quot;20300&quot; value=&quot;Slide 90&quot;/&gt;&lt;property id=&quot;20307&quot; value=&quot;298&quot;/&gt;&lt;/object&gt;&lt;object type=&quot;3&quot; unique_id=&quot;13197&quot;&gt;&lt;property id=&quot;20148&quot; value=&quot;5&quot;/&gt;&lt;property id=&quot;20300&quot; value=&quot;Slide 91&quot;/&gt;&lt;property id=&quot;20307&quot; value=&quot;299&quot;/&gt;&lt;/object&gt;&lt;object type=&quot;3&quot; unique_id=&quot;13198&quot;&gt;&lt;property id=&quot;20148&quot; value=&quot;5&quot;/&gt;&lt;property id=&quot;20300&quot; value=&quot;Slide 92&quot;/&gt;&lt;property id=&quot;20307&quot; value=&quot;300&quot;/&gt;&lt;/object&gt;&lt;object type=&quot;3&quot; unique_id=&quot;13199&quot;&gt;&lt;property id=&quot;20148&quot; value=&quot;5&quot;/&gt;&lt;property id=&quot;20300&quot; value=&quot;Slide 93&quot;/&gt;&lt;property id=&quot;20307&quot; value=&quot;301&quot;/&gt;&lt;/object&gt;&lt;object type=&quot;3&quot; unique_id=&quot;13200&quot;&gt;&lt;property id=&quot;20148&quot; value=&quot;5&quot;/&gt;&lt;property id=&quot;20300&quot; value=&quot;Slide 94&quot;/&gt;&lt;property id=&quot;20307&quot; value=&quot;302&quot;/&gt;&lt;/object&gt;&lt;object type=&quot;3&quot; unique_id=&quot;13201&quot;&gt;&lt;property id=&quot;20148&quot; value=&quot;5&quot;/&gt;&lt;property id=&quot;20300&quot; value=&quot;Slide 97&quot;/&gt;&lt;property id=&quot;20307&quot; value=&quot;303&quot;/&gt;&lt;/object&gt;&lt;object type=&quot;3&quot; unique_id=&quot;13202&quot;&gt;&lt;property id=&quot;20148&quot; value=&quot;5&quot;/&gt;&lt;property id=&quot;20300&quot; value=&quot;Slide 99&quot;/&gt;&lt;property id=&quot;20307&quot; value=&quot;304&quot;/&gt;&lt;/object&gt;&lt;object type=&quot;3&quot; unique_id=&quot;13203&quot;&gt;&lt;property id=&quot;20148&quot; value=&quot;5&quot;/&gt;&lt;property id=&quot;20300&quot; value=&quot;Slide 102&quot;/&gt;&lt;property id=&quot;20307&quot; value=&quot;305&quot;/&gt;&lt;/object&gt;&lt;object type=&quot;3&quot; unique_id=&quot;13204&quot;&gt;&lt;property id=&quot;20148&quot; value=&quot;5&quot;/&gt;&lt;property id=&quot;20300&quot; value=&quot;Slide 103&quot;/&gt;&lt;property id=&quot;20307&quot; value=&quot;306&quot;/&gt;&lt;/object&gt;&lt;object type=&quot;3&quot; unique_id=&quot;13205&quot;&gt;&lt;property id=&quot;20148&quot; value=&quot;5&quot;/&gt;&lt;property id=&quot;20300&quot; value=&quot;Slide 104&quot;/&gt;&lt;property id=&quot;20307&quot; value=&quot;307&quot;/&gt;&lt;/object&gt;&lt;object type=&quot;3&quot; unique_id=&quot;13206&quot;&gt;&lt;property id=&quot;20148&quot; value=&quot;5&quot;/&gt;&lt;property id=&quot;20300&quot; value=&quot;Slide 107&quot;/&gt;&lt;property id=&quot;20307&quot; value=&quot;308&quot;/&gt;&lt;/object&gt;&lt;object type=&quot;3&quot; unique_id=&quot;13207&quot;&gt;&lt;property id=&quot;20148&quot; value=&quot;5&quot;/&gt;&lt;property id=&quot;20300&quot; value=&quot;Slide 108&quot;/&gt;&lt;property id=&quot;20307&quot; value=&quot;309&quot;/&gt;&lt;/object&gt;&lt;object type=&quot;3&quot; unique_id=&quot;13208&quot;&gt;&lt;property id=&quot;20148&quot; value=&quot;5&quot;/&gt;&lt;property id=&quot;20300&quot; value=&quot;Slide 110&quot;/&gt;&lt;property id=&quot;20307&quot; value=&quot;310&quot;/&gt;&lt;/object&gt;&lt;object type=&quot;3&quot; unique_id=&quot;13209&quot;&gt;&lt;property id=&quot;20148&quot; value=&quot;5&quot;/&gt;&lt;property id=&quot;20300&quot; value=&quot;Slide 112&quot;/&gt;&lt;property id=&quot;20307&quot; value=&quot;311&quot;/&gt;&lt;/object&gt;&lt;object type=&quot;3&quot; unique_id=&quot;13210&quot;&gt;&lt;property id=&quot;20148&quot; value=&quot;5&quot;/&gt;&lt;property id=&quot;20300&quot; value=&quot;Slide 119&quot;/&gt;&lt;property id=&quot;20307&quot; value=&quot;312&quot;/&gt;&lt;/object&gt;&lt;object type=&quot;3&quot; unique_id=&quot;13211&quot;&gt;&lt;property id=&quot;20148&quot; value=&quot;5&quot;/&gt;&lt;property id=&quot;20300&quot; value=&quot;Slide 120&quot;/&gt;&lt;property id=&quot;20307&quot; value=&quot;313&quot;/&gt;&lt;/object&gt;&lt;object type=&quot;3&quot; unique_id=&quot;13212&quot;&gt;&lt;property id=&quot;20148&quot; value=&quot;5&quot;/&gt;&lt;property id=&quot;20300&quot; value=&quot;Slide 121&quot;/&gt;&lt;property id=&quot;20307&quot; value=&quot;314&quot;/&gt;&lt;/object&gt;&lt;object type=&quot;3&quot; unique_id=&quot;13213&quot;&gt;&lt;property id=&quot;20148&quot; value=&quot;5&quot;/&gt;&lt;property id=&quot;20300&quot; value=&quot;Slide 122&quot;/&gt;&lt;property id=&quot;20307&quot; value=&quot;315&quot;/&gt;&lt;/object&gt;&lt;object type=&quot;3&quot; unique_id=&quot;13214&quot;&gt;&lt;property id=&quot;20148&quot; value=&quot;5&quot;/&gt;&lt;property id=&quot;20300&quot; value=&quot;Slide 124&quot;/&gt;&lt;property id=&quot;20307&quot; value=&quot;316&quot;/&gt;&lt;/object&gt;&lt;object type=&quot;3&quot; unique_id=&quot;13215&quot;&gt;&lt;property id=&quot;20148&quot; value=&quot;5&quot;/&gt;&lt;property id=&quot;20300&quot; value=&quot;Slide 125&quot;/&gt;&lt;property id=&quot;20307&quot; value=&quot;317&quot;/&gt;&lt;/object&gt;&lt;object type=&quot;3&quot; unique_id=&quot;13216&quot;&gt;&lt;property id=&quot;20148&quot; value=&quot;5&quot;/&gt;&lt;property id=&quot;20300&quot; value=&quot;Slide 126&quot;/&gt;&lt;property id=&quot;20307&quot; value=&quot;318&quot;/&gt;&lt;/object&gt;&lt;object type=&quot;3&quot; unique_id=&quot;13217&quot;&gt;&lt;property id=&quot;20148&quot; value=&quot;5&quot;/&gt;&lt;property id=&quot;20300&quot; value=&quot;Slide 127&quot;/&gt;&lt;property id=&quot;20307&quot; value=&quot;319&quot;/&gt;&lt;/object&gt;&lt;object type=&quot;3&quot; unique_id=&quot;13218&quot;&gt;&lt;property id=&quot;20148&quot; value=&quot;5&quot;/&gt;&lt;property id=&quot;20300&quot; value=&quot;Slide 128&quot;/&gt;&lt;property id=&quot;20307&quot; value=&quot;320&quot;/&gt;&lt;/object&gt;&lt;object type=&quot;3&quot; unique_id=&quot;13219&quot;&gt;&lt;property id=&quot;20148&quot; value=&quot;5&quot;/&gt;&lt;property id=&quot;20300&quot; value=&quot;Slide 132&quot;/&gt;&lt;property id=&quot;20307&quot; value=&quot;321&quot;/&gt;&lt;/object&gt;&lt;object type=&quot;3&quot; unique_id=&quot;13220&quot;&gt;&lt;property id=&quot;20148&quot; value=&quot;5&quot;/&gt;&lt;property id=&quot;20300&quot; value=&quot;Slide 133&quot;/&gt;&lt;property id=&quot;20307&quot; value=&quot;322&quot;/&gt;&lt;/object&gt;&lt;object type=&quot;3&quot; unique_id=&quot;13221&quot;&gt;&lt;property id=&quot;20148&quot; value=&quot;5&quot;/&gt;&lt;property id=&quot;20300&quot; value=&quot;Slide 134&quot;/&gt;&lt;property id=&quot;20307&quot; value=&quot;323&quot;/&gt;&lt;/object&gt;&lt;object type=&quot;3&quot; unique_id=&quot;13222&quot;&gt;&lt;property id=&quot;20148&quot; value=&quot;5&quot;/&gt;&lt;property id=&quot;20300&quot; value=&quot;Slide 135&quot;/&gt;&lt;property id=&quot;20307&quot; value=&quot;324&quot;/&gt;&lt;/object&gt;&lt;object type=&quot;3&quot; unique_id=&quot;63641&quot;&gt;&lt;property id=&quot;20148&quot; value=&quot;5&quot;/&gt;&lt;property id=&quot;20300&quot; value=&quot;Slide 1 - &amp;quot;Chapter 10 C Structures, Unions, Bit Manipulation and Enumerations&amp;quot;&quot;/&gt;&lt;property id=&quot;20307&quot; value=&quot;325&quot;/&gt;&lt;/object&gt;&lt;object type=&quot;3&quot; unique_id=&quot;63642&quot;&gt;&lt;property id=&quot;20148&quot; value=&quot;5&quot;/&gt;&lt;property id=&quot;20300&quot; value=&quot;Slide 5 - &amp;quot;10.1  Introduction&amp;quot;&quot;/&gt;&lt;property id=&quot;20307&quot; value=&quot;326&quot;/&gt;&lt;/object&gt;&lt;object type=&quot;3&quot; unique_id=&quot;63643&quot;&gt;&lt;property id=&quot;20148&quot; value=&quot;5&quot;/&gt;&lt;property id=&quot;20300&quot; value=&quot;Slide 6 - &amp;quot;10.1  Introduction (Cont.)&amp;quot;&quot;/&gt;&lt;property id=&quot;20307&quot; value=&quot;327&quot;/&gt;&lt;/object&gt;&lt;object type=&quot;3&quot; unique_id=&quot;63644&quot;&gt;&lt;property id=&quot;20148&quot; value=&quot;5&quot;/&gt;&lt;property id=&quot;20300&quot; value=&quot;Slide 7 - &amp;quot;10.2  Structure Definitions&amp;quot;&quot;/&gt;&lt;property id=&quot;20307&quot; value=&quot;328&quot;/&gt;&lt;/object&gt;&lt;object type=&quot;3&quot; unique_id=&quot;63645&quot;&gt;&lt;property id=&quot;20148&quot; value=&quot;5&quot;/&gt;&lt;property id=&quot;20300&quot; value=&quot;Slide 8 - &amp;quot;10.2  Structure Definitions (Cont.)&amp;quot;&quot;/&gt;&lt;property id=&quot;20307&quot; value=&quot;329&quot;/&gt;&lt;/object&gt;&lt;object type=&quot;3&quot; unique_id=&quot;63646&quot;&gt;&lt;property id=&quot;20148&quot; value=&quot;5&quot;/&gt;&lt;property id=&quot;20300&quot; value=&quot;Slide 10 - &amp;quot;10.2  Structure Definitions (Cont.)&amp;quot;&quot;/&gt;&lt;property id=&quot;20307&quot; value=&quot;330&quot;/&gt;&lt;/object&gt;&lt;object type=&quot;3&quot; unique_id=&quot;63647&quot;&gt;&lt;property id=&quot;20148&quot; value=&quot;5&quot;/&gt;&lt;property id=&quot;20300&quot; value=&quot;Slide 11 - &amp;quot;10.2  Structure Definitions (Cont.)&amp;quot;&quot;/&gt;&lt;property id=&quot;20307&quot; value=&quot;331&quot;/&gt;&lt;/object&gt;&lt;object type=&quot;3&quot; unique_id=&quot;63648&quot;&gt;&lt;property id=&quot;20148&quot; value=&quot;5&quot;/&gt;&lt;property id=&quot;20300&quot; value=&quot;Slide 12 - &amp;quot;10.2.1  Self-Referential Structures&amp;quot;&quot;/&gt;&lt;property id=&quot;20307&quot; value=&quot;332&quot;/&gt;&lt;/object&gt;&lt;object type=&quot;3&quot; unique_id=&quot;63649&quot;&gt;&lt;property id=&quot;20148&quot; value=&quot;5&quot;/&gt;&lt;property id=&quot;20300&quot; value=&quot;Slide 13 - &amp;quot;10.2  Structure Definitions (Cont.)&amp;quot;&quot;/&gt;&lt;property id=&quot;20307&quot; value=&quot;333&quot;/&gt;&lt;/object&gt;&lt;object type=&quot;3&quot; unique_id=&quot;63650&quot;&gt;&lt;property id=&quot;20148&quot; value=&quot;5&quot;/&gt;&lt;property id=&quot;20300&quot; value=&quot;Slide 14 - &amp;quot;10.2.2  Defining Variables of Structure Types&amp;quot;&quot;/&gt;&lt;property id=&quot;20307&quot; value=&quot;334&quot;/&gt;&lt;/object&gt;&lt;object type=&quot;3&quot; unique_id=&quot;63651&quot;&gt;&lt;property id=&quot;20148&quot; value=&quot;5&quot;/&gt;&lt;property id=&quot;20300&quot; value=&quot;Slide 15 - &amp;quot;10.2  Structure Definitions (Cont.)&amp;quot;&quot;/&gt;&lt;property id=&quot;20307&quot; value=&quot;335&quot;/&gt;&lt;/object&gt;&lt;object type=&quot;3&quot; unique_id=&quot;63652&quot;&gt;&lt;property id=&quot;20148&quot; value=&quot;5&quot;/&gt;&lt;property id=&quot;20300&quot; value=&quot;Slide 16 - &amp;quot;10.2.3  Structure Tag Names&amp;quot;&quot;/&gt;&lt;property id=&quot;20307&quot; value=&quot;336&quot;/&gt;&lt;/object&gt;&lt;object type=&quot;3&quot; unique_id=&quot;63653&quot;&gt;&lt;property id=&quot;20148&quot; value=&quot;5&quot;/&gt;&lt;property id=&quot;20300&quot; value=&quot;Slide 19 - &amp;quot;10.2.4  Operations That Can Be Performed on Structures&amp;quot;&quot;/&gt;&lt;property id=&quot;20307&quot; value=&quot;337&quot;/&gt;&lt;/object&gt;&lt;object type=&quot;3&quot; unique_id=&quot;63654&quot;&gt;&lt;property id=&quot;20148&quot; value=&quot;5&quot;/&gt;&lt;property id=&quot;20300&quot; value=&quot;Slide 21 - &amp;quot;10.2.4  Operations That Can Be Performed on Structures (Cont.)&amp;quot;&quot;/&gt;&lt;property id=&quot;20307&quot; value=&quot;338&quot;/&gt;&lt;/object&gt;&lt;object type=&quot;3&quot; unique_id=&quot;63655&quot;&gt;&lt;property id=&quot;20148&quot; value=&quot;5&quot;/&gt;&lt;property id=&quot;20300&quot; value=&quot;Slide 22 - &amp;quot;10.2  Structure Definitions (Cont.)&amp;quot;&quot;/&gt;&lt;property id=&quot;20307&quot; value=&quot;339&quot;/&gt;&lt;/object&gt;&lt;object type=&quot;3&quot; unique_id=&quot;63656&quot;&gt;&lt;property id=&quot;20148&quot; value=&quot;5&quot;/&gt;&lt;property id=&quot;20300&quot; value=&quot;Slide 23 - &amp;quot;10.2  Structure Definitions (Cont.)&amp;quot;&quot;/&gt;&lt;property id=&quot;20307&quot; value=&quot;340&quot;/&gt;&lt;/object&gt;&lt;object type=&quot;3&quot; unique_id=&quot;63657&quot;&gt;&lt;property id=&quot;20148&quot; value=&quot;5&quot;/&gt;&lt;property id=&quot;20300&quot; value=&quot;Slide 26 - &amp;quot;10.3  Initializing Structures&amp;quot;&quot;/&gt;&lt;property id=&quot;20307&quot; value=&quot;341&quot;/&gt;&lt;/object&gt;&lt;object type=&quot;3&quot; unique_id=&quot;63658&quot;&gt;&lt;property id=&quot;20148&quot; value=&quot;5&quot;/&gt;&lt;property id=&quot;20300&quot; value=&quot;Slide 27 - &amp;quot;10.3  Initializing Structures (Cont.)&amp;quot;&quot;/&gt;&lt;property id=&quot;20307&quot; value=&quot;342&quot;/&gt;&lt;/object&gt;&lt;object type=&quot;3&quot; unique_id=&quot;63659&quot;&gt;&lt;property id=&quot;20148&quot; value=&quot;5&quot;/&gt;&lt;property id=&quot;20300&quot; value=&quot;Slide 28 - &amp;quot;10.4  Accessing Structure Members&amp;quot;&quot;/&gt;&lt;property id=&quot;20307&quot; value=&quot;343&quot;/&gt;&lt;/object&gt;&lt;object type=&quot;3&quot; unique_id=&quot;63660&quot;&gt;&lt;property id=&quot;20148&quot; value=&quot;5&quot;/&gt;&lt;property id=&quot;20300&quot; value=&quot;Slide 29 - &amp;quot;10.4  Accessing Structure Members (Cont.)&amp;quot;&quot;/&gt;&lt;property id=&quot;20307&quot; value=&quot;344&quot;/&gt;&lt;/object&gt;&lt;object type=&quot;3&quot; unique_id=&quot;63661&quot;&gt;&lt;property id=&quot;20148&quot; value=&quot;5&quot;/&gt;&lt;property id=&quot;20300&quot; value=&quot;Slide 30 - &amp;quot;10.4  Accessing Structure Members (Cont.)&amp;quot;&quot;/&gt;&lt;property id=&quot;20307&quot; value=&quot;345&quot;/&gt;&lt;/object&gt;&lt;object type=&quot;3&quot; unique_id=&quot;63662&quot;&gt;&lt;property id=&quot;20148&quot; value=&quot;5&quot;/&gt;&lt;property id=&quot;20300&quot; value=&quot;Slide 35 - &amp;quot;10.4  Accessing Structure Members (Cont.)&amp;quot;&quot;/&gt;&lt;property id=&quot;20307&quot; value=&quot;346&quot;/&gt;&lt;/object&gt;&lt;object type=&quot;3&quot; unique_id=&quot;63663&quot;&gt;&lt;property id=&quot;20148&quot; value=&quot;5&quot;/&gt;&lt;property id=&quot;20300&quot; value=&quot;Slide 38 - &amp;quot;10.5  Using Structures with Functions&amp;quot;&quot;/&gt;&lt;property id=&quot;20307&quot; value=&quot;347&quot;/&gt;&lt;/object&gt;&lt;object type=&quot;3&quot; unique_id=&quot;63664&quot;&gt;&lt;property id=&quot;20148&quot; value=&quot;5&quot;/&gt;&lt;property id=&quot;20300&quot; value=&quot;Slide 39 - &amp;quot;10.5  Using Structures with Functions (Cont.)&amp;quot;&quot;/&gt;&lt;property id=&quot;20307&quot; value=&quot;348&quot;/&gt;&lt;/object&gt;&lt;object type=&quot;3&quot; unique_id=&quot;63665&quot;&gt;&lt;property id=&quot;20148&quot; value=&quot;5&quot;/&gt;&lt;property id=&quot;20300&quot; value=&quot;Slide 42 - &amp;quot;10.6  typedef &amp;quot;&quot;/&gt;&lt;property id=&quot;20307&quot; value=&quot;349&quot;/&gt;&lt;/object&gt;&lt;object type=&quot;3&quot; unique_id=&quot;63666&quot;&gt;&lt;property id=&quot;20148&quot; value=&quot;5&quot;/&gt;&lt;property id=&quot;20300&quot; value=&quot;Slide 43 - &amp;quot;10.6  typedef (Cont.) &amp;quot;&quot;/&gt;&lt;property id=&quot;20307&quot; value=&quot;350&quot;/&gt;&lt;/object&gt;&lt;object type=&quot;3&quot; unique_id=&quot;63667&quot;&gt;&lt;property id=&quot;20148&quot; value=&quot;5&quot;/&gt;&lt;property id=&quot;20300&quot; value=&quot;Slide 45 - &amp;quot;10.6  typedef (Cont.) &amp;quot;&quot;/&gt;&lt;property id=&quot;20307&quot; value=&quot;351&quot;/&gt;&lt;/object&gt;&lt;object type=&quot;3&quot; unique_id=&quot;63668&quot;&gt;&lt;property id=&quot;20148&quot; value=&quot;5&quot;/&gt;&lt;property id=&quot;20300&quot; value=&quot;Slide 46 - &amp;quot;10.6  typedef (Cont.) &amp;quot;&quot;/&gt;&lt;property id=&quot;20307&quot; value=&quot;352&quot;/&gt;&lt;/object&gt;&lt;object type=&quot;3&quot; unique_id=&quot;63669&quot;&gt;&lt;property id=&quot;20148&quot; value=&quot;5&quot;/&gt;&lt;property id=&quot;20300&quot; value=&quot;Slide 49 - &amp;quot;10.7  Example: High-Performance Card Shuffling and Dealing Simulation&amp;quot;&quot;/&gt;&lt;property id=&quot;20307&quot; value=&quot;353&quot;/&gt;&lt;/object&gt;&lt;object type=&quot;3&quot; unique_id=&quot;63670&quot;&gt;&lt;property id=&quot;20148&quot; value=&quot;5&quot;/&gt;&lt;property id=&quot;20300&quot; value=&quot;Slide 55 - &amp;quot;10.7  Example: High-Performance Card Shuffling and Dealing Simulation (Cont.)&amp;quot;&quot;/&gt;&lt;property id=&quot;20307&quot; value=&quot;354&quot;/&gt;&lt;/object&gt;&lt;object type=&quot;3&quot; unique_id=&quot;63671&quot;&gt;&lt;property id=&quot;20148&quot; value=&quot;5&quot;/&gt;&lt;property id=&quot;20300&quot; value=&quot;Slide 56 - &amp;quot;10.7  Example: High-Performance Card Shuffling and Dealing Simulation (Cont.)&amp;quot;&quot;/&gt;&lt;property id=&quot;20307&quot; value=&quot;355&quot;/&gt;&lt;/object&gt;&lt;object type=&quot;3&quot; unique_id=&quot;63672&quot;&gt;&lt;property id=&quot;20148&quot; value=&quot;5&quot;/&gt;&lt;property id=&quot;20300&quot; value=&quot;Slide 58 - &amp;quot;10.8  Unions&amp;quot;&quot;/&gt;&lt;property id=&quot;20307&quot; value=&quot;356&quot;/&gt;&lt;/object&gt;&lt;object type=&quot;3&quot; unique_id=&quot;63673&quot;&gt;&lt;property id=&quot;20148&quot; value=&quot;5&quot;/&gt;&lt;property id=&quot;20300&quot; value=&quot;Slide 59 - &amp;quot;10.8  Unions (Cont.)&amp;quot;&quot;/&gt;&lt;property id=&quot;20307&quot; value=&quot;357&quot;/&gt;&lt;/object&gt;&lt;object type=&quot;3&quot; unique_id=&quot;63674&quot;&gt;&lt;property id=&quot;20148&quot; value=&quot;5&quot;/&gt;&lt;property id=&quot;20300&quot; value=&quot;Slide 62 - &amp;quot;10.8.1  Union Declarations&amp;quot;&quot;/&gt;&lt;property id=&quot;20307&quot; value=&quot;358&quot;/&gt;&lt;/object&gt;&lt;object type=&quot;3&quot; unique_id=&quot;63675&quot;&gt;&lt;property id=&quot;20148&quot; value=&quot;5&quot;/&gt;&lt;property id=&quot;20300&quot; value=&quot;Slide 64 - &amp;quot;10.8.2  Operations That Can Be Performed on Unions&amp;quot;&quot;/&gt;&lt;property id=&quot;20307&quot; value=&quot;359&quot;/&gt;&lt;/object&gt;&lt;object type=&quot;3&quot; unique_id=&quot;63676&quot;&gt;&lt;property id=&quot;20148&quot; value=&quot;5&quot;/&gt;&lt;property id=&quot;20300&quot; value=&quot;Slide 65 - &amp;quot;10.8.3  Initializing Unions in Declarations&amp;quot;&quot;/&gt;&lt;property id=&quot;20307&quot; value=&quot;360&quot;/&gt;&lt;/object&gt;&lt;object type=&quot;3&quot; unique_id=&quot;63677&quot;&gt;&lt;property id=&quot;20148&quot; value=&quot;5&quot;/&gt;&lt;property id=&quot;20300&quot; value=&quot;Slide 68 - &amp;quot;10.8.4  Demonstrating Unions&amp;quot;&quot;/&gt;&lt;property id=&quot;20307&quot; value=&quot;361&quot;/&gt;&lt;/object&gt;&lt;object type=&quot;3&quot; unique_id=&quot;63678&quot;&gt;&lt;property id=&quot;20148&quot; value=&quot;5&quot;/&gt;&lt;property id=&quot;20300&quot; value=&quot;Slide 71 - &amp;quot;10.9  Bitwise Operators&amp;quot;&quot;/&gt;&lt;property id=&quot;20307&quot; value=&quot;362&quot;/&gt;&lt;/object&gt;&lt;object type=&quot;3&quot; unique_id=&quot;63679&quot;&gt;&lt;property id=&quot;20148&quot; value=&quot;5&quot;/&gt;&lt;property id=&quot;20300&quot; value=&quot;Slide 73 - &amp;quot;10.9  Bitwise Operators (Cont.)&amp;quot;&quot;/&gt;&lt;property id=&quot;20307&quot; value=&quot;363&quot;/&gt;&lt;/object&gt;&lt;object type=&quot;3&quot; unique_id=&quot;63680&quot;&gt;&lt;property id=&quot;20148&quot; value=&quot;5&quot;/&gt;&lt;property id=&quot;20300&quot; value=&quot;Slide 74 - &amp;quot;10.9  Bitwise Operators (Cont.)&amp;quot;&quot;/&gt;&lt;property id=&quot;20307&quot; value=&quot;364&quot;/&gt;&lt;/object&gt;&lt;object type=&quot;3&quot; unique_id=&quot;63681&quot;&gt;&lt;property id=&quot;20148&quot; value=&quot;5&quot;/&gt;&lt;property id=&quot;20300&quot; value=&quot;Slide 75 - &amp;quot;10.9  Bitwise Operators (Cont.)&amp;quot;&quot;/&gt;&lt;property id=&quot;20307&quot; value=&quot;365&quot;/&gt;&lt;/object&gt;&lt;object type=&quot;3&quot; unique_id=&quot;63682&quot;&gt;&lt;property id=&quot;20148&quot; value=&quot;5&quot;/&gt;&lt;property id=&quot;20300&quot; value=&quot;Slide 77 - &amp;quot;10.9.1  Displaying an Unsigned Integer in Bits &amp;quot;&quot;/&gt;&lt;property id=&quot;20307&quot; value=&quot;366&quot;/&gt;&lt;/object&gt;&lt;object type=&quot;3&quot; unique_id=&quot;63683&quot;&gt;&lt;property id=&quot;20148&quot; value=&quot;5&quot;/&gt;&lt;property id=&quot;20300&quot; value=&quot;Slide 80 - &amp;quot;10.9.1  Displaying an Unsigned Integer in Bits (Cont.)&amp;quot;&quot;/&gt;&lt;property id=&quot;20307&quot; value=&quot;367&quot;/&gt;&lt;/object&gt;&lt;object type=&quot;3&quot; unique_id=&quot;63684&quot;&gt;&lt;property id=&quot;20148&quot; value=&quot;5&quot;/&gt;&lt;property id=&quot;20300&quot; value=&quot;Slide 81 - &amp;quot;10.9.1  Displaying an Unsigned Integer in Bits (Cont.)&amp;quot;&quot;/&gt;&lt;property id=&quot;20307&quot; value=&quot;368&quot;/&gt;&lt;/object&gt;&lt;object type=&quot;3&quot; unique_id=&quot;63685&quot;&gt;&lt;property id=&quot;20148&quot; value=&quot;5&quot;/&gt;&lt;property id=&quot;20300&quot; value=&quot;Slide 82 - &amp;quot;10.9.1  Displaying an Unsigned Integer in Bits (Cont.)&amp;quot;&quot;/&gt;&lt;property id=&quot;20307&quot; value=&quot;369&quot;/&gt;&lt;/object&gt;&lt;object type=&quot;3&quot; unique_id=&quot;63686&quot;&gt;&lt;property id=&quot;20148&quot; value=&quot;5&quot;/&gt;&lt;property id=&quot;20300&quot; value=&quot;Slide 86 - &amp;quot;10.9.2  Making Function displayBits More Scalable and Portable&amp;quot;&quot;/&gt;&lt;property id=&quot;20307&quot; value=&quot;370&quot;/&gt;&lt;/object&gt;&lt;object type=&quot;3&quot; unique_id=&quot;63687&quot;&gt;&lt;property id=&quot;20148&quot; value=&quot;5&quot;/&gt;&lt;property id=&quot;20300&quot; value=&quot;Slide 87 - &amp;quot;10.9.2  Making Function displayBits More Scalable and Portable (Cont.)&amp;quot;&quot;/&gt;&lt;property id=&quot;20307&quot; value=&quot;371&quot;/&gt;&lt;/object&gt;&lt;object type=&quot;3&quot; unique_id=&quot;63688&quot;&gt;&lt;property id=&quot;20148&quot; value=&quot;5&quot;/&gt;&lt;property id=&quot;20300&quot; value=&quot;Slide 88 - &amp;quot;10.9.2  Making Function displayBits More Scalable and Portable (Cont.)&amp;quot;&quot;/&gt;&lt;property id=&quot;20307&quot; value=&quot;372&quot;/&gt;&lt;/object&gt;&lt;object type=&quot;3&quot; unique_id=&quot;63689&quot;&gt;&lt;property id=&quot;20148&quot; value=&quot;5&quot;/&gt;&lt;property id=&quot;20300&quot; value=&quot;Slide 89 - &amp;quot;10.9.3  Using the Bitwise AND, Inclusive OR, Exclusive OR and Complement Operators &amp;quot;&quot;/&gt;&lt;property id=&quot;20307&quot; value=&quot;373&quot;/&gt;&lt;/object&gt;&lt;object type=&quot;3&quot; unique_id=&quot;63690&quot;&gt;&lt;property id=&quot;20148&quot; value=&quot;5&quot;/&gt;&lt;property id=&quot;20300&quot; value=&quot;Slide 95 - &amp;quot;10.9.3  Using the Bitwise AND, Inclusive OR, Exclusive OR and Complement Operators  (Cont.)&amp;quot;&quot;/&gt;&lt;property id=&quot;20307&quot; value=&quot;374&quot;/&gt;&lt;/object&gt;&lt;object type=&quot;3&quot; unique_id=&quot;63691&quot;&gt;&lt;property id=&quot;20148&quot; value=&quot;5&quot;/&gt;&lt;property id=&quot;20300&quot; value=&quot;Slide 96 - &amp;quot;10.9.3  Using the Bitwise AND, Inclusive OR, Exclusive OR and Complement Operators  (Cont.)&amp;quot;&quot;/&gt;&lt;property id=&quot;20307&quot; value=&quot;375&quot;/&gt;&lt;/object&gt;&lt;object type=&quot;3&quot; unique_id=&quot;63692&quot;&gt;&lt;property id=&quot;20148&quot; value=&quot;5&quot;/&gt;&lt;property id=&quot;20300&quot; value=&quot;Slide 98 - &amp;quot;10.9.3  Using the Bitwise AND, Inclusive OR, Exclusive OR and Complement Operators  (Cont.)&amp;quot;&quot;/&gt;&lt;property id=&quot;20307&quot; value=&quot;376&quot;/&gt;&lt;/object&gt;&lt;object type=&quot;3&quot; unique_id=&quot;63693&quot;&gt;&lt;property id=&quot;20148&quot; value=&quot;5&quot;/&gt;&lt;property id=&quot;20300&quot; value=&quot;Slide 100 - &amp;quot;10.9.3  Using the Bitwise AND, Inclusive OR, Exclusive OR and Complement Operators  (Cont.)&amp;quot;&quot;/&gt;&lt;property id=&quot;20307&quot; value=&quot;377&quot;/&gt;&lt;/object&gt;&lt;object type=&quot;3&quot; unique_id=&quot;63694&quot;&gt;&lt;property id=&quot;20148&quot; value=&quot;5&quot;/&gt;&lt;property id=&quot;20300&quot; value=&quot;Slide 101 - &amp;quot;10.9.4  Using the Bitwise Left- and Right-Shift Operators&amp;quot;&quot;/&gt;&lt;property id=&quot;20307&quot; value=&quot;378&quot;/&gt;&lt;/object&gt;&lt;object type=&quot;3&quot; unique_id=&quot;63695&quot;&gt;&lt;property id=&quot;20148&quot; value=&quot;5&quot;/&gt;&lt;property id=&quot;20300&quot; value=&quot;Slide 105 - &amp;quot;10.9.4  Using the Bitwise Left- and Right-Shift Operators (Cont.)&amp;quot;&quot;/&gt;&lt;property id=&quot;20307&quot; value=&quot;379&quot;/&gt;&lt;/object&gt;&lt;object type=&quot;3&quot; unique_id=&quot;63696&quot;&gt;&lt;property id=&quot;20148&quot; value=&quot;5&quot;/&gt;&lt;property id=&quot;20300&quot; value=&quot;Slide 106 - &amp;quot;10.9.4  Using the Bitwise Left- and Right-Shift Operators (Cont.)&amp;quot;&quot;/&gt;&lt;property id=&quot;20307&quot; value=&quot;380&quot;/&gt;&lt;/object&gt;&lt;object type=&quot;3&quot; unique_id=&quot;63697&quot;&gt;&lt;property id=&quot;20148&quot; value=&quot;5&quot;/&gt;&lt;property id=&quot;20300&quot; value=&quot;Slide 109 - &amp;quot;10.9.5  Bitwise Assignment Operators&amp;quot;&quot;/&gt;&lt;property id=&quot;20307&quot; value=&quot;381&quot;/&gt;&lt;/object&gt;&lt;object type=&quot;3&quot; unique_id=&quot;63698&quot;&gt;&lt;property id=&quot;20148&quot; value=&quot;5&quot;/&gt;&lt;property id=&quot;20300&quot; value=&quot;Slide 111 - &amp;quot;10.9  Bitwise Operators (Cont.)&amp;quot;&quot;/&gt;&lt;property id=&quot;20307&quot; value=&quot;382&quot;/&gt;&lt;/object&gt;&lt;object type=&quot;3&quot; unique_id=&quot;63699&quot;&gt;&lt;property id=&quot;20148&quot; value=&quot;5&quot;/&gt;&lt;property id=&quot;20300&quot; value=&quot;Slide 113 - &amp;quot;10.10  Bit Fields&amp;quot;&quot;/&gt;&lt;property id=&quot;20307&quot; value=&quot;383&quot;/&gt;&lt;/object&gt;&lt;object type=&quot;3&quot; unique_id=&quot;63700&quot;&gt;&lt;property id=&quot;20148&quot; value=&quot;5&quot;/&gt;&lt;property id=&quot;20300&quot; value=&quot;Slide 114 - &amp;quot;10.10  Bit Fields (Cont.)&amp;quot;&quot;/&gt;&lt;property id=&quot;20307&quot; value=&quot;384&quot;/&gt;&lt;/object&gt;&lt;object type=&quot;3&quot; unique_id=&quot;63701&quot;&gt;&lt;property id=&quot;20148&quot; value=&quot;5&quot;/&gt;&lt;property id=&quot;20300&quot; value=&quot;Slide 115 - &amp;quot;10.10  Bit Fields (Cont.)&amp;quot;&quot;/&gt;&lt;property id=&quot;20307&quot; value=&quot;385&quot;/&gt;&lt;/object&gt;&lt;object type=&quot;3&quot; unique_id=&quot;63702&quot;&gt;&lt;property id=&quot;20148&quot; value=&quot;5&quot;/&gt;&lt;property id=&quot;20300&quot; value=&quot;Slide 116 - &amp;quot;10.10  Bit Fields (Cont.)&amp;quot;&quot;/&gt;&lt;property id=&quot;20307&quot; value=&quot;386&quot;/&gt;&lt;/object&gt;&lt;object type=&quot;3&quot; unique_id=&quot;63703&quot;&gt;&lt;property id=&quot;20148&quot; value=&quot;5&quot;/&gt;&lt;property id=&quot;20300&quot; value=&quot;Slide 117 - &amp;quot;10.10  Bit Fields (Cont.)&amp;quot;&quot;/&gt;&lt;property id=&quot;20307&quot; value=&quot;387&quot;/&gt;&lt;/object&gt;&lt;object type=&quot;3&quot; unique_id=&quot;63704&quot;&gt;&lt;property id=&quot;20148&quot; value=&quot;5&quot;/&gt;&lt;property id=&quot;20300&quot; value=&quot;Slide 118 - &amp;quot;10.10  Bit Fields (Cont.)&amp;quot;&quot;/&gt;&lt;property id=&quot;20307&quot; value=&quot;388&quot;/&gt;&lt;/object&gt;&lt;object type=&quot;3&quot; unique_id=&quot;63705&quot;&gt;&lt;property id=&quot;20148&quot; value=&quot;5&quot;/&gt;&lt;property id=&quot;20300&quot; value=&quot;Slide 123 - &amp;quot;10.10  Bit Fields (Cont.)&amp;quot;&quot;/&gt;&lt;property id=&quot;20307&quot; value=&quot;389&quot;/&gt;&lt;/object&gt;&lt;object type=&quot;3&quot; unique_id=&quot;63706&quot;&gt;&lt;property id=&quot;20148&quot; value=&quot;5&quot;/&gt;&lt;property id=&quot;20300&quot; value=&quot;Slide 129 - &amp;quot;10.11  Enumeration Constants&amp;quot;&quot;/&gt;&lt;property id=&quot;20307&quot; value=&quot;390&quot;/&gt;&lt;/object&gt;&lt;object type=&quot;3&quot; unique_id=&quot;63707&quot;&gt;&lt;property id=&quot;20148&quot; value=&quot;5&quot;/&gt;&lt;property id=&quot;20300&quot; value=&quot;Slide 130 - &amp;quot;10.11  Enumeration Constants (Cont.)&amp;quot;&quot;/&gt;&lt;property id=&quot;20307&quot; value=&quot;391&quot;/&gt;&lt;/object&gt;&lt;object type=&quot;3&quot; unique_id=&quot;63708&quot;&gt;&lt;property id=&quot;20148&quot; value=&quot;5&quot;/&gt;&lt;property id=&quot;20300&quot; value=&quot;Slide 131 - &amp;quot;10.11  Enumeration Constants (Cont.)&amp;quot;&quot;/&gt;&lt;property id=&quot;20307&quot; value=&quot;392&quot;/&gt;&lt;/object&gt;&lt;object type=&quot;3&quot; unique_id=&quot;63709&quot;&gt;&lt;property id=&quot;20148&quot; value=&quot;5&quot;/&gt;&lt;property id=&quot;20300&quot; value=&quot;Slide 136 - &amp;quot;10.12  Anonymous Structures and Unions&amp;quot;&quot;/&gt;&lt;property id=&quot;20307&quot; value=&quot;398&quot;/&gt;&lt;/object&gt;&lt;object type=&quot;3&quot; unique_id=&quot;63710&quot;&gt;&lt;property id=&quot;20148&quot; value=&quot;5&quot;/&gt;&lt;property id=&quot;20300&quot; value=&quot;Slide 137 - &amp;quot;10.13  Secure C Programming&amp;quot;&quot;/&gt;&lt;property id=&quot;20307&quot; value=&quot;393&quot;/&gt;&lt;/object&gt;&lt;object type=&quot;3&quot; unique_id=&quot;63711&quot;&gt;&lt;property id=&quot;20148&quot; value=&quot;5&quot;/&gt;&lt;property id=&quot;20300&quot; value=&quot;Slide 138 - &amp;quot;10.13  Secure C Programming (Cont.)&amp;quot;&quot;/&gt;&lt;property id=&quot;20307&quot; value=&quot;394&quot;/&gt;&lt;/object&gt;&lt;object type=&quot;3&quot; unique_id=&quot;63712&quot;&gt;&lt;property id=&quot;20148&quot; value=&quot;5&quot;/&gt;&lt;property id=&quot;20300&quot; value=&quot;Slide 139 - &amp;quot;10.13  Secure C Programming (Cont.)&amp;quot;&quot;/&gt;&lt;property id=&quot;20307&quot; value=&quot;395&quot;/&gt;&lt;/object&gt;&lt;object type=&quot;3&quot; unique_id=&quot;63713&quot;&gt;&lt;property id=&quot;20148&quot; value=&quot;5&quot;/&gt;&lt;property id=&quot;20300&quot; value=&quot;Slide 140 - &amp;quot;10.13  Secure C Programming (Cont.)&amp;quot;&quot;/&gt;&lt;property id=&quot;20307&quot; value=&quot;396&quot;/&gt;&lt;/object&gt;&lt;object type=&quot;3&quot; unique_id=&quot;63714&quot;&gt;&lt;property id=&quot;20148&quot; value=&quot;5&quot;/&gt;&lt;property id=&quot;20300&quot; value=&quot;Slide 141 - &amp;quot;10.13  Secure C Programming (Cont.)&amp;quot;&quot;/&gt;&lt;property id=&quot;20307&quot; value=&quot;397&quot;/&gt;&lt;/object&gt;&lt;/object&gt;&lt;object type=&quot;8&quot; unique_id=&quot;1329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htp8_0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chtp8_09</Template>
  <TotalTime>125</TotalTime>
  <Words>3580</Words>
  <Application>Microsoft Office PowerPoint</Application>
  <PresentationFormat>On-screen Show (4:3)</PresentationFormat>
  <Paragraphs>357</Paragraphs>
  <Slides>141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2" baseType="lpstr">
      <vt:lpstr>chtp8_07</vt:lpstr>
      <vt:lpstr>Chapter 10 C Structures, Unions, Bit Manipulation and Enumerations</vt:lpstr>
      <vt:lpstr>PowerPoint Presentation</vt:lpstr>
      <vt:lpstr>PowerPoint Presentation</vt:lpstr>
      <vt:lpstr>PowerPoint Presentation</vt:lpstr>
      <vt:lpstr>10.1  Introduction</vt:lpstr>
      <vt:lpstr>10.1  Introduction (Cont.)</vt:lpstr>
      <vt:lpstr>10.2  Structure Definitions</vt:lpstr>
      <vt:lpstr>10.2  Structure Definitions (Cont.)</vt:lpstr>
      <vt:lpstr>PowerPoint Presentation</vt:lpstr>
      <vt:lpstr>10.2  Structure Definitions (Cont.)</vt:lpstr>
      <vt:lpstr>10.2  Structure Definitions (Cont.)</vt:lpstr>
      <vt:lpstr>10.2.1  Self-Referential Structures</vt:lpstr>
      <vt:lpstr>10.2  Structure Definitions (Cont.)</vt:lpstr>
      <vt:lpstr>10.2.2  Defining Variables of Structure Types</vt:lpstr>
      <vt:lpstr>10.2  Structure Definitions (Cont.)</vt:lpstr>
      <vt:lpstr>10.2.3  Structure Tag Names</vt:lpstr>
      <vt:lpstr>PowerPoint Presentation</vt:lpstr>
      <vt:lpstr>PowerPoint Presentation</vt:lpstr>
      <vt:lpstr>10.2.4  Operations That Can Be Performed on Structures</vt:lpstr>
      <vt:lpstr>PowerPoint Presentation</vt:lpstr>
      <vt:lpstr>10.2.4  Operations That Can Be Performed on Structures (Cont.)</vt:lpstr>
      <vt:lpstr>10.2  Structure Definitions (Cont.)</vt:lpstr>
      <vt:lpstr>10.2  Structure Definitions (Cont.)</vt:lpstr>
      <vt:lpstr>PowerPoint Presentation</vt:lpstr>
      <vt:lpstr>PowerPoint Presentation</vt:lpstr>
      <vt:lpstr>10.3  Initializing Structures</vt:lpstr>
      <vt:lpstr>10.3  Initializing Structures (Cont.)</vt:lpstr>
      <vt:lpstr>10.4  Accessing Structure Members</vt:lpstr>
      <vt:lpstr>10.4  Accessing Structure Members (Cont.)</vt:lpstr>
      <vt:lpstr>10.4  Accessing Structure Members (Cont.)</vt:lpstr>
      <vt:lpstr>PowerPoint Presentation</vt:lpstr>
      <vt:lpstr>PowerPoint Presentation</vt:lpstr>
      <vt:lpstr>PowerPoint Presentation</vt:lpstr>
      <vt:lpstr>PowerPoint Presentation</vt:lpstr>
      <vt:lpstr>10.4  Accessing Structure Members (Cont.)</vt:lpstr>
      <vt:lpstr>PowerPoint Presentation</vt:lpstr>
      <vt:lpstr>PowerPoint Presentation</vt:lpstr>
      <vt:lpstr>10.5  Using Structures with Functions</vt:lpstr>
      <vt:lpstr>10.5  Using Structures with Functions (Cont.)</vt:lpstr>
      <vt:lpstr>PowerPoint Presentation</vt:lpstr>
      <vt:lpstr>PowerPoint Presentation</vt:lpstr>
      <vt:lpstr>10.6  typedef </vt:lpstr>
      <vt:lpstr>10.6  typedef (Cont.) </vt:lpstr>
      <vt:lpstr>PowerPoint Presentation</vt:lpstr>
      <vt:lpstr>10.6  typedef (Cont.) </vt:lpstr>
      <vt:lpstr>10.6  typedef (Cont.) </vt:lpstr>
      <vt:lpstr>PowerPoint Presentation</vt:lpstr>
      <vt:lpstr>PowerPoint Presentation</vt:lpstr>
      <vt:lpstr>10.7  Example: High-Performance Card Shuffling and Dealing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10.7  Example: High-Performance Card Shuffling and Dealing Simulation (Cont.)</vt:lpstr>
      <vt:lpstr>10.7  Example: High-Performance Card Shuffling and Dealing Simulation (Cont.)</vt:lpstr>
      <vt:lpstr>PowerPoint Presentation</vt:lpstr>
      <vt:lpstr>10.8  Unions</vt:lpstr>
      <vt:lpstr>10.8  Unions (Cont.)</vt:lpstr>
      <vt:lpstr>PowerPoint Presentation</vt:lpstr>
      <vt:lpstr>PowerPoint Presentation</vt:lpstr>
      <vt:lpstr>10.8.1  Union Declarations</vt:lpstr>
      <vt:lpstr>PowerPoint Presentation</vt:lpstr>
      <vt:lpstr>10.8.2  Operations That Can Be Performed on Unions</vt:lpstr>
      <vt:lpstr>10.8.3  Initializing Unions in Declarations</vt:lpstr>
      <vt:lpstr>PowerPoint Presentation</vt:lpstr>
      <vt:lpstr>PowerPoint Presentation</vt:lpstr>
      <vt:lpstr>10.8.4  Demonstrating Unions</vt:lpstr>
      <vt:lpstr>PowerPoint Presentation</vt:lpstr>
      <vt:lpstr>PowerPoint Presentation</vt:lpstr>
      <vt:lpstr>10.9  Bitwise Operators</vt:lpstr>
      <vt:lpstr>PowerPoint Presentation</vt:lpstr>
      <vt:lpstr>10.9  Bitwise Operators (Cont.)</vt:lpstr>
      <vt:lpstr>10.9  Bitwise Operators (Cont.)</vt:lpstr>
      <vt:lpstr>10.9  Bitwise Operators (Cont.)</vt:lpstr>
      <vt:lpstr>PowerPoint Presentation</vt:lpstr>
      <vt:lpstr>10.9.1  Displaying an Unsigned Integer in Bits </vt:lpstr>
      <vt:lpstr>PowerPoint Presentation</vt:lpstr>
      <vt:lpstr>PowerPoint Presentation</vt:lpstr>
      <vt:lpstr>10.9.1  Displaying an Unsigned Integer in Bits (Cont.)</vt:lpstr>
      <vt:lpstr>10.9.1  Displaying an Unsigned Integer in Bits (Cont.)</vt:lpstr>
      <vt:lpstr>10.9.1  Displaying an Unsigned Integer in Bits (Cont.)</vt:lpstr>
      <vt:lpstr>PowerPoint Presentation</vt:lpstr>
      <vt:lpstr>PowerPoint Presentation</vt:lpstr>
      <vt:lpstr>PowerPoint Presentation</vt:lpstr>
      <vt:lpstr>10.9.2  Making Function displayBits More Scalable and Portable</vt:lpstr>
      <vt:lpstr>10.9.2  Making Function displayBits More Scalable and Portable (Cont.)</vt:lpstr>
      <vt:lpstr>10.9.2  Making Function displayBits More Scalable and Portable (Cont.)</vt:lpstr>
      <vt:lpstr>10.9.3  Using the Bitwise AND, Inclusive OR, Exclusive OR and Complement Operators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10.9.3  Using the Bitwise AND, Inclusive OR, Exclusive OR and Complement Operators  (Cont.)</vt:lpstr>
      <vt:lpstr>10.9.3  Using the Bitwise AND, Inclusive OR, Exclusive OR and Complement Operators  (Cont.)</vt:lpstr>
      <vt:lpstr>PowerPoint Presentation</vt:lpstr>
      <vt:lpstr>10.9.3  Using the Bitwise AND, Inclusive OR, Exclusive OR and Complement Operators  (Cont.)</vt:lpstr>
      <vt:lpstr>PowerPoint Presentation</vt:lpstr>
      <vt:lpstr>10.9.3  Using the Bitwise AND, Inclusive OR, Exclusive OR and Complement Operators  (Cont.)</vt:lpstr>
      <vt:lpstr>10.9.4  Using the Bitwise Left- and Right-Shift Operators</vt:lpstr>
      <vt:lpstr>PowerPoint Presentation</vt:lpstr>
      <vt:lpstr>PowerPoint Presentation</vt:lpstr>
      <vt:lpstr>PowerPoint Presentation</vt:lpstr>
      <vt:lpstr>10.9.4  Using the Bitwise Left- and Right-Shift Operators (Cont.)</vt:lpstr>
      <vt:lpstr>10.9.4  Using the Bitwise Left- and Right-Shift Operators (Cont.)</vt:lpstr>
      <vt:lpstr>PowerPoint Presentation</vt:lpstr>
      <vt:lpstr>PowerPoint Presentation</vt:lpstr>
      <vt:lpstr>10.9.5  Bitwise Assignment Operators</vt:lpstr>
      <vt:lpstr>PowerPoint Presentation</vt:lpstr>
      <vt:lpstr>10.9  Bitwise Operators (Cont.)</vt:lpstr>
      <vt:lpstr>PowerPoint Presentation</vt:lpstr>
      <vt:lpstr>10.10  Bit Fields</vt:lpstr>
      <vt:lpstr>10.10  Bit Fields (Cont.)</vt:lpstr>
      <vt:lpstr>10.10  Bit Fields (Cont.)</vt:lpstr>
      <vt:lpstr>10.10  Bit Fields (Cont.)</vt:lpstr>
      <vt:lpstr>10.10  Bit Fields (Cont.)</vt:lpstr>
      <vt:lpstr>10.10  Bit Fields (Cont.)</vt:lpstr>
      <vt:lpstr>PowerPoint Presentation</vt:lpstr>
      <vt:lpstr>PowerPoint Presentation</vt:lpstr>
      <vt:lpstr>PowerPoint Presentation</vt:lpstr>
      <vt:lpstr>PowerPoint Presentation</vt:lpstr>
      <vt:lpstr>10.10  Bit Fields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10.11  Enumeration Constants</vt:lpstr>
      <vt:lpstr>10.11  Enumeration Constants (Cont.)</vt:lpstr>
      <vt:lpstr>10.11  Enumeration Constants (Cont.)</vt:lpstr>
      <vt:lpstr>PowerPoint Presentation</vt:lpstr>
      <vt:lpstr>PowerPoint Presentation</vt:lpstr>
      <vt:lpstr>PowerPoint Presentation</vt:lpstr>
      <vt:lpstr>PowerPoint Presentation</vt:lpstr>
      <vt:lpstr>10.12  Anonymous Structures and Unions</vt:lpstr>
      <vt:lpstr>10.13  Secure C Programming</vt:lpstr>
      <vt:lpstr>10.13  Secure C Programming (Cont.)</vt:lpstr>
      <vt:lpstr>10.13  Secure C Programming (Cont.)</vt:lpstr>
      <vt:lpstr>10.13  Secure C Programming (Cont.)</vt:lpstr>
      <vt:lpstr>10.13  Secure C Programming (Cont.)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Chandrasekaran, Purushothaman</cp:lastModifiedBy>
  <cp:revision>17</cp:revision>
  <dcterms:created xsi:type="dcterms:W3CDTF">2015-04-27T19:05:07Z</dcterms:created>
  <dcterms:modified xsi:type="dcterms:W3CDTF">2018-09-03T17:12:37Z</dcterms:modified>
</cp:coreProperties>
</file>